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3"/>
    <p:sldId id="1313" r:id="rId4"/>
    <p:sldId id="1284" r:id="rId5"/>
    <p:sldId id="1285" r:id="rId6"/>
    <p:sldId id="267" r:id="rId7"/>
    <p:sldId id="1286" r:id="rId8"/>
    <p:sldId id="1287" r:id="rId9"/>
    <p:sldId id="1272" r:id="rId10"/>
    <p:sldId id="1250" r:id="rId11"/>
    <p:sldId id="1269" r:id="rId12"/>
    <p:sldId id="1270" r:id="rId13"/>
    <p:sldId id="258" r:id="rId14"/>
    <p:sldId id="1234" r:id="rId15"/>
    <p:sldId id="1271" r:id="rId16"/>
    <p:sldId id="1290" r:id="rId17"/>
    <p:sldId id="1292" r:id="rId18"/>
    <p:sldId id="1280" r:id="rId19"/>
    <p:sldId id="1293" r:id="rId20"/>
    <p:sldId id="1274" r:id="rId21"/>
    <p:sldId id="1279" r:id="rId22"/>
    <p:sldId id="1275" r:id="rId23"/>
    <p:sldId id="1281" r:id="rId24"/>
    <p:sldId id="1294" r:id="rId25"/>
    <p:sldId id="1301" r:id="rId26"/>
    <p:sldId id="1295" r:id="rId27"/>
    <p:sldId id="1297" r:id="rId28"/>
    <p:sldId id="1296" r:id="rId29"/>
    <p:sldId id="1298" r:id="rId30"/>
    <p:sldId id="1299" r:id="rId31"/>
    <p:sldId id="1300" r:id="rId32"/>
    <p:sldId id="1302" r:id="rId33"/>
    <p:sldId id="1303" r:id="rId34"/>
    <p:sldId id="1260" r:id="rId35"/>
    <p:sldId id="1308" r:id="rId36"/>
    <p:sldId id="1309" r:id="rId37"/>
    <p:sldId id="1310" r:id="rId38"/>
    <p:sldId id="1306" r:id="rId39"/>
    <p:sldId id="1307" r:id="rId40"/>
    <p:sldId id="1312" r:id="rId41"/>
  </p:sldIdLst>
  <p:sldSz cx="12192000" cy="6858000"/>
  <p:notesSz cx="6858000" cy="9144000"/>
  <p:embeddedFontLs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Oswald" panose="00000500000000000000" pitchFamily="2" charset="77"/>
      <p:regular r:id="rId53"/>
      <p:bold r:id="rId54"/>
    </p:embeddedFont>
    <p:embeddedFont>
      <p:font typeface="Century Gothic" panose="020B0502020202020204"/>
      <p:regular r:id="rId55"/>
      <p:bold r:id="rId56"/>
      <p:italic r:id="rId57"/>
      <p:boldItalic r:id="rId58"/>
    </p:embeddedFont>
    <p:embeddedFont>
      <p:font typeface="Oswald Medium" panose="00000600000000000000" pitchFamily="2" charset="77"/>
      <p:regular r:id="rId59"/>
    </p:embeddedFont>
    <p:embeddedFont>
      <p:font typeface="Calibri" panose="020F0502020204030204" charset="0"/>
      <p:regular r:id="rId60"/>
      <p:bold r:id="rId61"/>
      <p:italic r:id="rId62"/>
      <p:boldItalic r:id="rId63"/>
    </p:embeddedFont>
    <p:embeddedFont>
      <p:font typeface="Noto Sans SC Black" panose="020B0200000000000000" pitchFamily="34" charset="-122"/>
      <p:bold r:id="rId64"/>
    </p:embeddedFont>
    <p:embeddedFont>
      <p:font typeface="Bernard MT Condensed" panose="02050806060905020404" pitchFamily="18" charset="0"/>
      <p:regular r:id="rId65"/>
    </p:embeddedFont>
    <p:embeddedFont>
      <p:font typeface="黑体" panose="02010609060101010101" pitchFamily="49" charset="-122"/>
      <p:regular r:id="rId6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2525" userDrawn="1">
          <p15:clr>
            <a:srgbClr val="A4A3A4"/>
          </p15:clr>
        </p15:guide>
        <p15:guide id="3" pos="22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D1"/>
    <a:srgbClr val="2B3646"/>
    <a:srgbClr val="F9ECD5"/>
    <a:srgbClr val="F9E673"/>
    <a:srgbClr val="FFA84E"/>
    <a:srgbClr val="3D506A"/>
    <a:srgbClr val="364559"/>
    <a:srgbClr val="647388"/>
    <a:srgbClr val="6645CF"/>
    <a:srgbClr val="219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0" autoAdjust="0"/>
    <p:restoredTop sz="84992" autoAdjust="0"/>
  </p:normalViewPr>
  <p:slideViewPr>
    <p:cSldViewPr snapToGrid="0" snapToObjects="1" showGuides="1">
      <p:cViewPr varScale="1">
        <p:scale>
          <a:sx n="75" d="100"/>
          <a:sy n="75" d="100"/>
        </p:scale>
        <p:origin x="87" y="27"/>
      </p:cViewPr>
      <p:guideLst>
        <p:guide orient="horz" pos="2128"/>
        <p:guide pos="2525"/>
        <p:guide pos="22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font" Target="fonts/font22.fntdata"/><Relationship Id="rId65" Type="http://schemas.openxmlformats.org/officeDocument/2006/relationships/font" Target="fonts/font21.fntdata"/><Relationship Id="rId64" Type="http://schemas.openxmlformats.org/officeDocument/2006/relationships/font" Target="fonts/font20.fntdata"/><Relationship Id="rId63" Type="http://schemas.openxmlformats.org/officeDocument/2006/relationships/font" Target="fonts/font19.fntdata"/><Relationship Id="rId62" Type="http://schemas.openxmlformats.org/officeDocument/2006/relationships/font" Target="fonts/font18.fntdata"/><Relationship Id="rId61" Type="http://schemas.openxmlformats.org/officeDocument/2006/relationships/font" Target="fonts/font17.fntdata"/><Relationship Id="rId60" Type="http://schemas.openxmlformats.org/officeDocument/2006/relationships/font" Target="fonts/font16.fntdata"/><Relationship Id="rId6" Type="http://schemas.openxmlformats.org/officeDocument/2006/relationships/slide" Target="slides/slide4.xml"/><Relationship Id="rId59" Type="http://schemas.openxmlformats.org/officeDocument/2006/relationships/font" Target="fonts/font15.fntdata"/><Relationship Id="rId58" Type="http://schemas.openxmlformats.org/officeDocument/2006/relationships/font" Target="fonts/font14.fntdata"/><Relationship Id="rId57" Type="http://schemas.openxmlformats.org/officeDocument/2006/relationships/font" Target="fonts/font13.fntdata"/><Relationship Id="rId56" Type="http://schemas.openxmlformats.org/officeDocument/2006/relationships/font" Target="fonts/font12.fntdata"/><Relationship Id="rId55" Type="http://schemas.openxmlformats.org/officeDocument/2006/relationships/font" Target="fonts/font11.fntdata"/><Relationship Id="rId54" Type="http://schemas.openxmlformats.org/officeDocument/2006/relationships/font" Target="fonts/font10.fntdata"/><Relationship Id="rId53" Type="http://schemas.openxmlformats.org/officeDocument/2006/relationships/font" Target="fonts/font9.fntdata"/><Relationship Id="rId52" Type="http://schemas.openxmlformats.org/officeDocument/2006/relationships/font" Target="fonts/font8.fntdata"/><Relationship Id="rId51" Type="http://schemas.openxmlformats.org/officeDocument/2006/relationships/font" Target="fonts/font7.fntdata"/><Relationship Id="rId50" Type="http://schemas.openxmlformats.org/officeDocument/2006/relationships/font" Target="fonts/font6.fntdata"/><Relationship Id="rId5" Type="http://schemas.openxmlformats.org/officeDocument/2006/relationships/slide" Target="slides/slide3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8"/>
          <p:cNvSpPr>
            <a:spLocks noGrp="1"/>
          </p:cNvSpPr>
          <p:nvPr>
            <p:ph type="pic" sz="quarter" idx="10" hasCustomPrompt="1"/>
          </p:nvPr>
        </p:nvSpPr>
        <p:spPr>
          <a:xfrm>
            <a:off x="3173567" y="521221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8" name="Marcador de posición de imagen 8"/>
          <p:cNvSpPr>
            <a:spLocks noGrp="1"/>
          </p:cNvSpPr>
          <p:nvPr>
            <p:ph type="pic" sz="quarter" idx="11" hasCustomPrompt="1"/>
          </p:nvPr>
        </p:nvSpPr>
        <p:spPr>
          <a:xfrm>
            <a:off x="7660901" y="521221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/>
          <p:cNvSpPr>
            <a:spLocks noGrp="1"/>
          </p:cNvSpPr>
          <p:nvPr>
            <p:ph type="pic" sz="quarter" idx="12" hasCustomPrompt="1"/>
          </p:nvPr>
        </p:nvSpPr>
        <p:spPr>
          <a:xfrm>
            <a:off x="5654300" y="3196687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0" name="Marcador de posición de imagen 8"/>
          <p:cNvSpPr>
            <a:spLocks noGrp="1"/>
          </p:cNvSpPr>
          <p:nvPr>
            <p:ph type="pic" sz="quarter" idx="13" hasCustomPrompt="1"/>
          </p:nvPr>
        </p:nvSpPr>
        <p:spPr>
          <a:xfrm>
            <a:off x="10370386" y="3239289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8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857999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width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picture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número de diapositiva 9"/>
          <p:cNvSpPr txBox="1"/>
          <p:nvPr userDrawn="1"/>
        </p:nvSpPr>
        <p:spPr>
          <a:xfrm>
            <a:off x="11470746" y="263624"/>
            <a:ext cx="615620" cy="323897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540E274-C6F5-7D40-AAE8-F8E74B52E2D5}" type="slidenum">
              <a:rPr lang="es-ES" sz="110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fld>
            <a:endParaRPr lang="es-ES" sz="11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lipse 3"/>
          <p:cNvSpPr/>
          <p:nvPr userDrawn="1"/>
        </p:nvSpPr>
        <p:spPr>
          <a:xfrm>
            <a:off x="11541505" y="172904"/>
            <a:ext cx="449390" cy="449390"/>
          </a:xfrm>
          <a:prstGeom prst="ellipse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/>
          <p:cNvCxnSpPr/>
          <p:nvPr userDrawn="1"/>
        </p:nvCxnSpPr>
        <p:spPr>
          <a:xfrm flipH="1">
            <a:off x="11897450" y="425584"/>
            <a:ext cx="2945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9"/>
          <p:cNvSpPr txBox="1"/>
          <p:nvPr userDrawn="1"/>
        </p:nvSpPr>
        <p:spPr>
          <a:xfrm>
            <a:off x="11131826" y="252432"/>
            <a:ext cx="765624" cy="323897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540E274-C6F5-7D40-AAE8-F8E74B52E2D5}" type="slidenum">
              <a:rPr lang="es-ES" sz="1800" b="0" i="0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Oswald" panose="00000500000000000000" pitchFamily="2" charset="77"/>
                <a:cs typeface="Consolas" panose="020B0609020204030204" pitchFamily="49" charset="0"/>
              </a:rPr>
            </a:fld>
            <a:endParaRPr lang="es-ES" sz="1800" b="0" i="0" spc="300" dirty="0">
              <a:solidFill>
                <a:schemeClr val="tx1">
                  <a:lumMod val="65000"/>
                  <a:lumOff val="35000"/>
                </a:schemeClr>
              </a:solidFill>
              <a:latin typeface="Oswald" panose="00000500000000000000" pitchFamily="2" charset="77"/>
              <a:cs typeface="Consolas" panose="020B0609020204030204" pitchFamily="49" charset="0"/>
            </a:endParaRP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5684" y="240918"/>
            <a:ext cx="3042444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400" b="0" i="0" spc="600">
                <a:solidFill>
                  <a:schemeClr val="tx1">
                    <a:lumMod val="65000"/>
                    <a:lumOff val="35000"/>
                  </a:schemeClr>
                </a:solidFill>
                <a:latin typeface="Oswald" panose="00000500000000000000" pitchFamily="2" charset="77"/>
              </a:defRPr>
            </a:lvl1pPr>
            <a:lvl2pPr marL="457200" indent="0">
              <a:buNone/>
              <a:defRPr>
                <a:latin typeface="Bebas Kai" pitchFamily="82" charset="77"/>
              </a:defRPr>
            </a:lvl2pPr>
            <a:lvl3pPr marL="914400" indent="0">
              <a:buNone/>
              <a:defRPr>
                <a:latin typeface="Bebas Kai" pitchFamily="82" charset="77"/>
              </a:defRPr>
            </a:lvl3pPr>
            <a:lvl4pPr marL="1371600" indent="0">
              <a:buNone/>
              <a:defRPr>
                <a:latin typeface="Bebas Kai" pitchFamily="82" charset="77"/>
              </a:defRPr>
            </a:lvl4pPr>
            <a:lvl5pPr marL="1828800" indent="0">
              <a:buNone/>
              <a:defRPr>
                <a:latin typeface="Bebas Kai" pitchFamily="82" charset="77"/>
              </a:defRPr>
            </a:lvl5pPr>
          </a:lstStyle>
          <a:p>
            <a:pPr lvl="0"/>
            <a:r>
              <a:rPr lang="es-ES" dirty="0"/>
              <a:t>01 _ SECTION NAME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8"/>
          <p:cNvSpPr>
            <a:spLocks noGrp="1"/>
          </p:cNvSpPr>
          <p:nvPr>
            <p:ph type="pic" sz="quarter" idx="11" hasCustomPrompt="1"/>
          </p:nvPr>
        </p:nvSpPr>
        <p:spPr>
          <a:xfrm>
            <a:off x="7091363" y="3216483"/>
            <a:ext cx="955675" cy="9556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1" name="Marcador de posición de imagen 8"/>
          <p:cNvSpPr>
            <a:spLocks noGrp="1"/>
          </p:cNvSpPr>
          <p:nvPr>
            <p:ph type="pic" sz="quarter" idx="12" hasCustomPrompt="1"/>
          </p:nvPr>
        </p:nvSpPr>
        <p:spPr>
          <a:xfrm>
            <a:off x="7091363" y="5180456"/>
            <a:ext cx="955675" cy="9556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/>
          <p:cNvSpPr>
            <a:spLocks noGrp="1"/>
          </p:cNvSpPr>
          <p:nvPr>
            <p:ph type="pic" sz="quarter" idx="10" hasCustomPrompt="1"/>
          </p:nvPr>
        </p:nvSpPr>
        <p:spPr>
          <a:xfrm>
            <a:off x="7091363" y="1268413"/>
            <a:ext cx="955675" cy="9556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 userDrawn="1"/>
        </p:nvSpPr>
        <p:spPr>
          <a:xfrm>
            <a:off x="0" y="0"/>
            <a:ext cx="9000878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posición de imagen 8"/>
          <p:cNvSpPr>
            <a:spLocks noGrp="1"/>
          </p:cNvSpPr>
          <p:nvPr>
            <p:ph type="pic" sz="quarter" idx="10" hasCustomPrompt="1"/>
          </p:nvPr>
        </p:nvSpPr>
        <p:spPr>
          <a:xfrm>
            <a:off x="8127276" y="375681"/>
            <a:ext cx="1747203" cy="174173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8" name="Marcador de posición de imagen 8"/>
          <p:cNvSpPr>
            <a:spLocks noGrp="1"/>
          </p:cNvSpPr>
          <p:nvPr>
            <p:ph type="pic" sz="quarter" idx="11" hasCustomPrompt="1"/>
          </p:nvPr>
        </p:nvSpPr>
        <p:spPr>
          <a:xfrm>
            <a:off x="8127276" y="2574351"/>
            <a:ext cx="1747203" cy="174173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/>
          <p:cNvSpPr>
            <a:spLocks noGrp="1"/>
          </p:cNvSpPr>
          <p:nvPr>
            <p:ph type="pic" sz="quarter" idx="12" hasCustomPrompt="1"/>
          </p:nvPr>
        </p:nvSpPr>
        <p:spPr>
          <a:xfrm>
            <a:off x="8127276" y="4762747"/>
            <a:ext cx="1747203" cy="174173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8"/>
          <p:cNvSpPr>
            <a:spLocks noGrp="1"/>
          </p:cNvSpPr>
          <p:nvPr>
            <p:ph type="pic" sz="quarter" idx="10" hasCustomPrompt="1"/>
          </p:nvPr>
        </p:nvSpPr>
        <p:spPr>
          <a:xfrm>
            <a:off x="545113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8" name="Marcador de posición de imagen 8"/>
          <p:cNvSpPr>
            <a:spLocks noGrp="1"/>
          </p:cNvSpPr>
          <p:nvPr>
            <p:ph type="pic" sz="quarter" idx="11" hasCustomPrompt="1"/>
          </p:nvPr>
        </p:nvSpPr>
        <p:spPr>
          <a:xfrm>
            <a:off x="5086290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/>
          <p:cNvSpPr>
            <a:spLocks noGrp="1"/>
          </p:cNvSpPr>
          <p:nvPr>
            <p:ph type="pic" sz="quarter" idx="12" hasCustomPrompt="1"/>
          </p:nvPr>
        </p:nvSpPr>
        <p:spPr>
          <a:xfrm>
            <a:off x="7346605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0" name="Marcador de posición de imagen 8"/>
          <p:cNvSpPr>
            <a:spLocks noGrp="1"/>
          </p:cNvSpPr>
          <p:nvPr>
            <p:ph type="pic" sz="quarter" idx="13" hasCustomPrompt="1"/>
          </p:nvPr>
        </p:nvSpPr>
        <p:spPr>
          <a:xfrm>
            <a:off x="9617194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8"/>
          <p:cNvSpPr>
            <a:spLocks noGrp="1"/>
          </p:cNvSpPr>
          <p:nvPr>
            <p:ph type="pic" sz="quarter" idx="10" hasCustomPrompt="1"/>
          </p:nvPr>
        </p:nvSpPr>
        <p:spPr>
          <a:xfrm>
            <a:off x="611147" y="787177"/>
            <a:ext cx="2402397" cy="237725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5" name="Marcador de posición de imagen 8"/>
          <p:cNvSpPr>
            <a:spLocks noGrp="1"/>
          </p:cNvSpPr>
          <p:nvPr>
            <p:ph type="pic" sz="quarter" idx="11" hasCustomPrompt="1"/>
          </p:nvPr>
        </p:nvSpPr>
        <p:spPr>
          <a:xfrm>
            <a:off x="611147" y="3653667"/>
            <a:ext cx="2402397" cy="237725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ES" dirty="0"/>
          </a:p>
        </p:txBody>
      </p:sp>
      <p:sp>
        <p:nvSpPr>
          <p:cNvPr id="8" name="Marcador de título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28.png"/><Relationship Id="rId7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tags" Target="../tags/tag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image" Target="../media/image29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microsoft.com/office/2007/relationships/hdphoto" Target="../media/image31.wdp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hyperlink" Target="https://www.writebug.com/office/imagePreview?imgurl=/git/Nodejs/BibraryManagement_DB/media/branch/master/doc_images/%E5%8A%9F%E8%83%BD%E6%A8%A1%E5%9D%97%E5%9B%BE.png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ángulo redondeado 115"/>
          <p:cNvSpPr/>
          <p:nvPr/>
        </p:nvSpPr>
        <p:spPr>
          <a:xfrm>
            <a:off x="1135491" y="-5764"/>
            <a:ext cx="11043882" cy="4338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redondeado 57"/>
          <p:cNvSpPr/>
          <p:nvPr/>
        </p:nvSpPr>
        <p:spPr>
          <a:xfrm>
            <a:off x="1421419" y="2971911"/>
            <a:ext cx="1985954" cy="2787638"/>
          </a:xfrm>
          <a:prstGeom prst="roundRect">
            <a:avLst>
              <a:gd name="adj" fmla="val 7408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40" name="Conector recto 139"/>
          <p:cNvCxnSpPr/>
          <p:nvPr/>
        </p:nvCxnSpPr>
        <p:spPr>
          <a:xfrm>
            <a:off x="11590874" y="2161309"/>
            <a:ext cx="0" cy="2094919"/>
          </a:xfrm>
          <a:prstGeom prst="line">
            <a:avLst/>
          </a:prstGeom>
          <a:ln w="12700" cap="rnd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/>
          <p:nvPr/>
        </p:nvCxnSpPr>
        <p:spPr>
          <a:xfrm>
            <a:off x="10075103" y="2275943"/>
            <a:ext cx="0" cy="1980285"/>
          </a:xfrm>
          <a:prstGeom prst="line">
            <a:avLst/>
          </a:prstGeom>
          <a:ln w="12700" cap="rnd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orma libre 116"/>
          <p:cNvSpPr/>
          <p:nvPr/>
        </p:nvSpPr>
        <p:spPr>
          <a:xfrm>
            <a:off x="4440849" y="2124228"/>
            <a:ext cx="7760386" cy="2052466"/>
          </a:xfrm>
          <a:custGeom>
            <a:avLst/>
            <a:gdLst>
              <a:gd name="connsiteX0" fmla="*/ 10169719 w 10169719"/>
              <a:gd name="connsiteY0" fmla="*/ 0 h 4977517"/>
              <a:gd name="connsiteX1" fmla="*/ 6027089 w 10169719"/>
              <a:gd name="connsiteY1" fmla="*/ 564543 h 4977517"/>
              <a:gd name="connsiteX2" fmla="*/ 2981739 w 10169719"/>
              <a:gd name="connsiteY2" fmla="*/ 3379305 h 4977517"/>
              <a:gd name="connsiteX3" fmla="*/ 0 w 10169719"/>
              <a:gd name="connsiteY3" fmla="*/ 4977517 h 4977517"/>
              <a:gd name="connsiteX0-1" fmla="*/ 10169719 w 10169719"/>
              <a:gd name="connsiteY0-2" fmla="*/ 905 h 4978422"/>
              <a:gd name="connsiteX1-3" fmla="*/ 6027089 w 10169719"/>
              <a:gd name="connsiteY1-4" fmla="*/ 565448 h 4978422"/>
              <a:gd name="connsiteX2-5" fmla="*/ 3339889 w 10169719"/>
              <a:gd name="connsiteY2-6" fmla="*/ 3703732 h 4978422"/>
              <a:gd name="connsiteX3-7" fmla="*/ 0 w 10169719"/>
              <a:gd name="connsiteY3-8" fmla="*/ 4978422 h 4978422"/>
              <a:gd name="connsiteX0-9" fmla="*/ 10169719 w 10169719"/>
              <a:gd name="connsiteY0-10" fmla="*/ 0 h 4977517"/>
              <a:gd name="connsiteX1-11" fmla="*/ 5974029 w 10169719"/>
              <a:gd name="connsiteY1-12" fmla="*/ 679123 h 4977517"/>
              <a:gd name="connsiteX2-13" fmla="*/ 3339889 w 10169719"/>
              <a:gd name="connsiteY2-14" fmla="*/ 3702827 h 4977517"/>
              <a:gd name="connsiteX3-15" fmla="*/ 0 w 10169719"/>
              <a:gd name="connsiteY3-16" fmla="*/ 4977517 h 4977517"/>
              <a:gd name="connsiteX0-17" fmla="*/ 10169719 w 10169719"/>
              <a:gd name="connsiteY0-18" fmla="*/ 0 h 4977517"/>
              <a:gd name="connsiteX1-19" fmla="*/ 5974029 w 10169719"/>
              <a:gd name="connsiteY1-20" fmla="*/ 679123 h 4977517"/>
              <a:gd name="connsiteX2-21" fmla="*/ 3319623 w 10169719"/>
              <a:gd name="connsiteY2-22" fmla="*/ 3586951 h 4977517"/>
              <a:gd name="connsiteX3-23" fmla="*/ 0 w 10169719"/>
              <a:gd name="connsiteY3-24" fmla="*/ 4977517 h 4977517"/>
              <a:gd name="connsiteX0-25" fmla="*/ 10169719 w 10169719"/>
              <a:gd name="connsiteY0-26" fmla="*/ 0 h 4977517"/>
              <a:gd name="connsiteX1-27" fmla="*/ 5974029 w 10169719"/>
              <a:gd name="connsiteY1-28" fmla="*/ 679123 h 4977517"/>
              <a:gd name="connsiteX2-29" fmla="*/ 3319623 w 10169719"/>
              <a:gd name="connsiteY2-30" fmla="*/ 3586951 h 4977517"/>
              <a:gd name="connsiteX3-31" fmla="*/ 0 w 10169719"/>
              <a:gd name="connsiteY3-32" fmla="*/ 4977517 h 4977517"/>
              <a:gd name="connsiteX0-33" fmla="*/ 10149451 w 10149451"/>
              <a:gd name="connsiteY0-34" fmla="*/ 0 h 4687819"/>
              <a:gd name="connsiteX1-35" fmla="*/ 5953761 w 10149451"/>
              <a:gd name="connsiteY1-36" fmla="*/ 679123 h 4687819"/>
              <a:gd name="connsiteX2-37" fmla="*/ 3299355 w 10149451"/>
              <a:gd name="connsiteY2-38" fmla="*/ 3586951 h 4687819"/>
              <a:gd name="connsiteX3-39" fmla="*/ 0 w 10149451"/>
              <a:gd name="connsiteY3-40" fmla="*/ 4687819 h 4687819"/>
              <a:gd name="connsiteX0-41" fmla="*/ 10149451 w 10149451"/>
              <a:gd name="connsiteY0-42" fmla="*/ 0 h 4687819"/>
              <a:gd name="connsiteX1-43" fmla="*/ 5953761 w 10149451"/>
              <a:gd name="connsiteY1-44" fmla="*/ 679123 h 4687819"/>
              <a:gd name="connsiteX2-45" fmla="*/ 3299355 w 10149451"/>
              <a:gd name="connsiteY2-46" fmla="*/ 3586951 h 4687819"/>
              <a:gd name="connsiteX3-47" fmla="*/ 0 w 10149451"/>
              <a:gd name="connsiteY3-48" fmla="*/ 4687819 h 4687819"/>
              <a:gd name="connsiteX0-49" fmla="*/ 10149451 w 10149451"/>
              <a:gd name="connsiteY0-50" fmla="*/ 0 h 4688675"/>
              <a:gd name="connsiteX1-51" fmla="*/ 5953761 w 10149451"/>
              <a:gd name="connsiteY1-52" fmla="*/ 679123 h 4688675"/>
              <a:gd name="connsiteX2-53" fmla="*/ 3299355 w 10149451"/>
              <a:gd name="connsiteY2-54" fmla="*/ 3586951 h 4688675"/>
              <a:gd name="connsiteX3-55" fmla="*/ 0 w 10149451"/>
              <a:gd name="connsiteY3-56" fmla="*/ 4687819 h 4688675"/>
              <a:gd name="connsiteX0-57" fmla="*/ 10149451 w 10149451"/>
              <a:gd name="connsiteY0-58" fmla="*/ 0 h 4689354"/>
              <a:gd name="connsiteX1-59" fmla="*/ 5953761 w 10149451"/>
              <a:gd name="connsiteY1-60" fmla="*/ 679123 h 4689354"/>
              <a:gd name="connsiteX2-61" fmla="*/ 3218277 w 10149451"/>
              <a:gd name="connsiteY2-62" fmla="*/ 3802534 h 4689354"/>
              <a:gd name="connsiteX3-63" fmla="*/ 0 w 10149451"/>
              <a:gd name="connsiteY3-64" fmla="*/ 4687819 h 4689354"/>
              <a:gd name="connsiteX0-65" fmla="*/ 10149451 w 10149451"/>
              <a:gd name="connsiteY0-66" fmla="*/ 0 h 4689381"/>
              <a:gd name="connsiteX1-67" fmla="*/ 6453541 w 10149451"/>
              <a:gd name="connsiteY1-68" fmla="*/ 647940 h 4689381"/>
              <a:gd name="connsiteX2-69" fmla="*/ 3218277 w 10149451"/>
              <a:gd name="connsiteY2-70" fmla="*/ 3802534 h 4689381"/>
              <a:gd name="connsiteX3-71" fmla="*/ 0 w 10149451"/>
              <a:gd name="connsiteY3-72" fmla="*/ 4687819 h 46893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49451" h="4689381">
                <a:moveTo>
                  <a:pt x="10149451" y="0"/>
                </a:moveTo>
                <a:cubicBezTo>
                  <a:pt x="8677134" y="663"/>
                  <a:pt x="7608737" y="14184"/>
                  <a:pt x="6453541" y="647940"/>
                </a:cubicBezTo>
                <a:cubicBezTo>
                  <a:pt x="5298345" y="1281696"/>
                  <a:pt x="4293867" y="3129221"/>
                  <a:pt x="3218277" y="3802534"/>
                </a:cubicBezTo>
                <a:cubicBezTo>
                  <a:pt x="2142687" y="4475847"/>
                  <a:pt x="585202" y="4711147"/>
                  <a:pt x="0" y="4687819"/>
                </a:cubicBezTo>
              </a:path>
            </a:pathLst>
          </a:custGeom>
          <a:noFill/>
          <a:ln w="57150">
            <a:gradFill>
              <a:gsLst>
                <a:gs pos="99000">
                  <a:schemeClr val="bg1"/>
                </a:gs>
                <a:gs pos="0">
                  <a:schemeClr val="bg1">
                    <a:alpha val="2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2" name="Imagen 111"/>
          <p:cNvPicPr>
            <a:picLocks noChangeAspect="1"/>
          </p:cNvPicPr>
          <p:nvPr/>
        </p:nvPicPr>
        <p:blipFill>
          <a:blip r:embed="rId2"/>
          <a:srcRect t="16553" b="16553"/>
          <a:stretch>
            <a:fillRect/>
          </a:stretch>
        </p:blipFill>
        <p:spPr>
          <a:xfrm>
            <a:off x="3788787" y="5218408"/>
            <a:ext cx="2667543" cy="1287758"/>
          </a:xfrm>
          <a:prstGeom prst="roundRect">
            <a:avLst>
              <a:gd name="adj" fmla="val 9357"/>
            </a:avLst>
          </a:prstGeom>
        </p:spPr>
      </p:pic>
      <p:pic>
        <p:nvPicPr>
          <p:cNvPr id="94" name="Imagen 93"/>
          <p:cNvPicPr>
            <a:picLocks noChangeAspect="1"/>
          </p:cNvPicPr>
          <p:nvPr/>
        </p:nvPicPr>
        <p:blipFill>
          <a:blip r:embed="rId3"/>
          <a:srcRect t="15029" b="15029"/>
          <a:stretch>
            <a:fillRect/>
          </a:stretch>
        </p:blipFill>
        <p:spPr>
          <a:xfrm>
            <a:off x="3788787" y="3532089"/>
            <a:ext cx="2649559" cy="1325877"/>
          </a:xfrm>
          <a:prstGeom prst="roundRect">
            <a:avLst>
              <a:gd name="adj" fmla="val 8046"/>
            </a:avLst>
          </a:prstGeom>
        </p:spPr>
      </p:pic>
      <p:sp>
        <p:nvSpPr>
          <p:cNvPr id="57" name="Rectángulo redondeado 56"/>
          <p:cNvSpPr/>
          <p:nvPr/>
        </p:nvSpPr>
        <p:spPr>
          <a:xfrm>
            <a:off x="-18936" y="-24233"/>
            <a:ext cx="1194111" cy="6902781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9820408" y="3450735"/>
            <a:ext cx="1985954" cy="2787638"/>
          </a:xfrm>
          <a:prstGeom prst="roundRect">
            <a:avLst>
              <a:gd name="adj" fmla="val 740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793451" y="884042"/>
            <a:ext cx="11026059" cy="1641391"/>
          </a:xfrm>
        </p:spPr>
        <p:txBody>
          <a:bodyPr>
            <a:normAutofit/>
          </a:bodyPr>
          <a:lstStyle/>
          <a:p>
            <a:pPr algn="ctr">
              <a:lnSpc>
                <a:spcPts val="7660"/>
              </a:lnSpc>
            </a:pPr>
            <a:r>
              <a:rPr lang="zh-CN" altLang="en-US" sz="8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高级图书管理系统</a:t>
            </a:r>
            <a:endParaRPr lang="es-ES" sz="8800" b="1" dirty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6872160" y="3898623"/>
            <a:ext cx="2649559" cy="2177934"/>
          </a:xfrm>
          <a:prstGeom prst="roundRect">
            <a:avLst>
              <a:gd name="adj" fmla="val 7408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CuadroTexto 76"/>
          <p:cNvSpPr txBox="1"/>
          <p:nvPr/>
        </p:nvSpPr>
        <p:spPr>
          <a:xfrm rot="16200000">
            <a:off x="-994825" y="4194296"/>
            <a:ext cx="3110408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SLIDECORE TEMPLATES</a:t>
            </a:r>
            <a:endParaRPr lang="es-ES" sz="900" spc="3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61931" y="399036"/>
            <a:ext cx="614555" cy="6149152"/>
            <a:chOff x="287809" y="601160"/>
            <a:chExt cx="730707" cy="731134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7" name="Rectángulo redondeado 6"/>
            <p:cNvSpPr/>
            <p:nvPr/>
          </p:nvSpPr>
          <p:spPr>
            <a:xfrm>
              <a:off x="287809" y="2643770"/>
              <a:ext cx="730707" cy="785230"/>
            </a:xfrm>
            <a:prstGeom prst="roundRect">
              <a:avLst>
                <a:gd name="adj" fmla="val 15082"/>
              </a:avLst>
            </a:prstGeom>
            <a:grpFill/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287809" y="1624471"/>
              <a:ext cx="730707" cy="785230"/>
            </a:xfrm>
            <a:prstGeom prst="roundRect">
              <a:avLst>
                <a:gd name="adj" fmla="val 15082"/>
              </a:avLst>
            </a:prstGeom>
            <a:grpFill/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287809" y="601160"/>
              <a:ext cx="730707" cy="785230"/>
            </a:xfrm>
            <a:prstGeom prst="roundRect">
              <a:avLst>
                <a:gd name="adj" fmla="val 15082"/>
              </a:avLst>
            </a:prstGeom>
            <a:grpFill/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3" name="Gráfico 22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862" y="887688"/>
              <a:ext cx="228600" cy="228600"/>
            </a:xfrm>
            <a:prstGeom prst="rect">
              <a:avLst/>
            </a:prstGeom>
          </p:spPr>
        </p:pic>
        <p:pic>
          <p:nvPicPr>
            <p:cNvPr id="81" name="Gráfico 80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2176" y="1874534"/>
              <a:ext cx="318350" cy="318350"/>
            </a:xfrm>
            <a:prstGeom prst="rect">
              <a:avLst/>
            </a:prstGeom>
          </p:spPr>
        </p:pic>
        <p:pic>
          <p:nvPicPr>
            <p:cNvPr id="98" name="Gráfico 97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6020" y="2897804"/>
              <a:ext cx="274283" cy="274283"/>
            </a:xfrm>
            <a:prstGeom prst="rect">
              <a:avLst/>
            </a:prstGeom>
          </p:spPr>
        </p:pic>
        <p:sp>
          <p:nvSpPr>
            <p:cNvPr id="110" name="Rectángulo redondeado 109"/>
            <p:cNvSpPr/>
            <p:nvPr/>
          </p:nvSpPr>
          <p:spPr>
            <a:xfrm>
              <a:off x="287809" y="7127277"/>
              <a:ext cx="730707" cy="785230"/>
            </a:xfrm>
            <a:prstGeom prst="roundRect">
              <a:avLst>
                <a:gd name="adj" fmla="val 15082"/>
              </a:avLst>
            </a:prstGeom>
            <a:grpFill/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28" name="Grupo 127"/>
          <p:cNvGrpSpPr/>
          <p:nvPr/>
        </p:nvGrpSpPr>
        <p:grpSpPr>
          <a:xfrm rot="5400000">
            <a:off x="10851428" y="-7818"/>
            <a:ext cx="1807" cy="1554459"/>
            <a:chOff x="7646290" y="-263504"/>
            <a:chExt cx="1807" cy="1554459"/>
          </a:xfrm>
        </p:grpSpPr>
        <p:cxnSp>
          <p:nvCxnSpPr>
            <p:cNvPr id="129" name="Google Shape;509;p25"/>
            <p:cNvCxnSpPr/>
            <p:nvPr/>
          </p:nvCxnSpPr>
          <p:spPr>
            <a:xfrm flipV="1">
              <a:off x="7648097" y="-263504"/>
              <a:ext cx="0" cy="1552929"/>
            </a:xfrm>
            <a:prstGeom prst="straightConnector1">
              <a:avLst/>
            </a:prstGeom>
            <a:noFill/>
            <a:ln w="10160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510;p25"/>
            <p:cNvCxnSpPr/>
            <p:nvPr/>
          </p:nvCxnSpPr>
          <p:spPr>
            <a:xfrm rot="16200000" flipV="1">
              <a:off x="7097100" y="741763"/>
              <a:ext cx="1098382" cy="1"/>
            </a:xfrm>
            <a:prstGeom prst="straightConnector1">
              <a:avLst/>
            </a:prstGeom>
            <a:noFill/>
            <a:ln w="10160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5" name="Grupo 134"/>
          <p:cNvGrpSpPr/>
          <p:nvPr/>
        </p:nvGrpSpPr>
        <p:grpSpPr>
          <a:xfrm rot="5400000">
            <a:off x="10851431" y="-349010"/>
            <a:ext cx="1803" cy="1554458"/>
            <a:chOff x="7646294" y="-263504"/>
            <a:chExt cx="1803" cy="1554458"/>
          </a:xfrm>
        </p:grpSpPr>
        <p:cxnSp>
          <p:nvCxnSpPr>
            <p:cNvPr id="136" name="Google Shape;509;p25"/>
            <p:cNvCxnSpPr/>
            <p:nvPr/>
          </p:nvCxnSpPr>
          <p:spPr>
            <a:xfrm flipV="1">
              <a:off x="7648097" y="-263504"/>
              <a:ext cx="0" cy="1552929"/>
            </a:xfrm>
            <a:prstGeom prst="straightConnector1">
              <a:avLst/>
            </a:prstGeom>
            <a:noFill/>
            <a:ln w="101600" cap="rnd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510;p25"/>
            <p:cNvCxnSpPr/>
            <p:nvPr/>
          </p:nvCxnSpPr>
          <p:spPr>
            <a:xfrm rot="16200000" flipV="1">
              <a:off x="7390822" y="1035481"/>
              <a:ext cx="510945" cy="1"/>
            </a:xfrm>
            <a:prstGeom prst="straightConnector1">
              <a:avLst/>
            </a:prstGeom>
            <a:noFill/>
            <a:ln w="101600" cap="rnd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" name="Gráfico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866" y="6115599"/>
            <a:ext cx="228600" cy="228600"/>
          </a:xfrm>
          <a:prstGeom prst="rect">
            <a:avLst/>
          </a:prstGeom>
        </p:spPr>
      </p:pic>
      <p:sp>
        <p:nvSpPr>
          <p:cNvPr id="78" name="CuadroTexto 77"/>
          <p:cNvSpPr txBox="1"/>
          <p:nvPr/>
        </p:nvSpPr>
        <p:spPr>
          <a:xfrm>
            <a:off x="771589" y="2284533"/>
            <a:ext cx="10843094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</a:rPr>
              <a:t>吃药图书</a:t>
            </a:r>
            <a:endParaRPr lang="es-ES" sz="2800" spc="300" dirty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erda 47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ráfico 16"/>
          <p:cNvSpPr/>
          <p:nvPr/>
        </p:nvSpPr>
        <p:spPr>
          <a:xfrm>
            <a:off x="5824596" y="1"/>
            <a:ext cx="6178461" cy="6879706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1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79241" y="1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6" name="Rectángulo 2"/>
          <p:cNvSpPr/>
          <p:nvPr/>
        </p:nvSpPr>
        <p:spPr>
          <a:xfrm>
            <a:off x="334573" y="361664"/>
            <a:ext cx="17059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spc="300" dirty="0">
                <a:solidFill>
                  <a:srgbClr val="FFC000"/>
                </a:solidFill>
                <a:latin typeface="Oswald" panose="000005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01 </a:t>
            </a:r>
            <a:endParaRPr lang="es-ES" sz="6600" spc="3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573" y="1755415"/>
            <a:ext cx="10019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FFC000"/>
                </a:solidFill>
              </a:rPr>
              <a:t>Gitlab</a:t>
            </a:r>
            <a:r>
              <a:rPr lang="zh-CN" altLang="en-US" sz="6600" dirty="0">
                <a:solidFill>
                  <a:srgbClr val="FFC000"/>
                </a:solidFill>
              </a:rPr>
              <a:t>源码管理</a:t>
            </a:r>
            <a:endParaRPr lang="en-US" altLang="zh-CN" sz="6600" dirty="0">
              <a:solidFill>
                <a:srgbClr val="FFC000"/>
              </a:solidFill>
            </a:endParaRPr>
          </a:p>
          <a:p>
            <a:r>
              <a:rPr lang="en-US" altLang="zh-CN" sz="6600" dirty="0">
                <a:solidFill>
                  <a:srgbClr val="FFC000"/>
                </a:solidFill>
              </a:rPr>
              <a:t>——</a:t>
            </a:r>
            <a:r>
              <a:rPr lang="en-US" altLang="zh-CN" sz="6600" dirty="0" err="1">
                <a:solidFill>
                  <a:srgbClr val="FFC000"/>
                </a:solidFill>
              </a:rPr>
              <a:t>Gitflow</a:t>
            </a:r>
            <a:r>
              <a:rPr lang="zh-CN" altLang="en-US" sz="6600" dirty="0">
                <a:solidFill>
                  <a:srgbClr val="FFC000"/>
                </a:solidFill>
              </a:rPr>
              <a:t>工作流简化</a:t>
            </a:r>
            <a:endParaRPr lang="zh-CN" altLang="en-US" sz="6600" dirty="0">
              <a:solidFill>
                <a:srgbClr val="FFC000"/>
              </a:solidFill>
            </a:endParaRPr>
          </a:p>
        </p:txBody>
      </p:sp>
      <p:pic>
        <p:nvPicPr>
          <p:cNvPr id="13" name="Marcador de posición de imagen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90953" y="4209686"/>
            <a:ext cx="2339408" cy="2339408"/>
          </a:xfrm>
          <a:custGeom>
            <a:avLst/>
            <a:gdLst>
              <a:gd name="connsiteX0" fmla="*/ 1806008 w 3612016"/>
              <a:gd name="connsiteY0" fmla="*/ 0 h 3612016"/>
              <a:gd name="connsiteX1" fmla="*/ 3612016 w 3612016"/>
              <a:gd name="connsiteY1" fmla="*/ 1806008 h 3612016"/>
              <a:gd name="connsiteX2" fmla="*/ 1806008 w 3612016"/>
              <a:gd name="connsiteY2" fmla="*/ 3612016 h 3612016"/>
              <a:gd name="connsiteX3" fmla="*/ 0 w 3612016"/>
              <a:gd name="connsiteY3" fmla="*/ 1806008 h 3612016"/>
              <a:gd name="connsiteX4" fmla="*/ 1806008 w 3612016"/>
              <a:gd name="connsiteY4" fmla="*/ 0 h 36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016" h="3612016">
                <a:moveTo>
                  <a:pt x="1806008" y="0"/>
                </a:moveTo>
                <a:cubicBezTo>
                  <a:pt x="2803439" y="0"/>
                  <a:pt x="3612016" y="808577"/>
                  <a:pt x="3612016" y="1806008"/>
                </a:cubicBezTo>
                <a:cubicBezTo>
                  <a:pt x="3612016" y="2803439"/>
                  <a:pt x="2803439" y="3612016"/>
                  <a:pt x="1806008" y="3612016"/>
                </a:cubicBezTo>
                <a:cubicBezTo>
                  <a:pt x="808577" y="3612016"/>
                  <a:pt x="0" y="2803439"/>
                  <a:pt x="0" y="1806008"/>
                </a:cubicBezTo>
                <a:cubicBezTo>
                  <a:pt x="0" y="808577"/>
                  <a:pt x="808577" y="0"/>
                  <a:pt x="1806008" y="0"/>
                </a:cubicBezTo>
                <a:close/>
              </a:path>
            </a:pathLst>
          </a:custGeom>
        </p:spPr>
      </p:pic>
      <p:cxnSp>
        <p:nvCxnSpPr>
          <p:cNvPr id="15" name="Conector recto 10"/>
          <p:cNvCxnSpPr/>
          <p:nvPr/>
        </p:nvCxnSpPr>
        <p:spPr>
          <a:xfrm flipV="1">
            <a:off x="960021" y="4156364"/>
            <a:ext cx="0" cy="254790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áfico 16"/>
          <p:cNvSpPr/>
          <p:nvPr/>
        </p:nvSpPr>
        <p:spPr>
          <a:xfrm rot="10800000">
            <a:off x="-11876" y="-4751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aphicFrame>
        <p:nvGraphicFramePr>
          <p:cNvPr id="6" name="表格 10"/>
          <p:cNvGraphicFramePr>
            <a:graphicFrameLocks noGrp="1"/>
          </p:cNvGraphicFramePr>
          <p:nvPr/>
        </p:nvGraphicFramePr>
        <p:xfrm>
          <a:off x="339476" y="1122284"/>
          <a:ext cx="7474488" cy="29736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94331"/>
                <a:gridCol w="5380157"/>
              </a:tblGrid>
              <a:tr h="424093">
                <a:tc>
                  <a:txBody>
                    <a:bodyPr/>
                    <a:lstStyle/>
                    <a:p>
                      <a:r>
                        <a:rPr lang="zh-CN" altLang="en-US" dirty="0"/>
                        <a:t>分支名称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分支说明</a:t>
                      </a:r>
                      <a:endParaRPr lang="zh-CN" altLang="en-US" dirty="0"/>
                    </a:p>
                  </a:txBody>
                  <a:tcPr/>
                </a:tc>
              </a:tr>
              <a:tr h="429983">
                <a:tc>
                  <a:txBody>
                    <a:bodyPr/>
                    <a:lstStyle/>
                    <a:p>
                      <a:r>
                        <a:rPr lang="en-US" altLang="zh-CN" dirty="0"/>
                        <a:t>main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只能从其他分支合并，不能直接修改</a:t>
                      </a:r>
                      <a:endParaRPr lang="zh-CN" altLang="en-US" dirty="0"/>
                    </a:p>
                  </a:txBody>
                  <a:tcPr/>
                </a:tc>
              </a:tr>
              <a:tr h="429983">
                <a:tc>
                  <a:txBody>
                    <a:bodyPr/>
                    <a:lstStyle/>
                    <a:p>
                      <a:r>
                        <a:rPr lang="en-US" altLang="zh-CN" dirty="0"/>
                        <a:t>develop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主开发分支，在</a:t>
                      </a:r>
                      <a:r>
                        <a:rPr lang="en-US" altLang="zh-CN" dirty="0"/>
                        <a:t>main</a:t>
                      </a:r>
                      <a:r>
                        <a:rPr lang="zh-CN" altLang="en-US" dirty="0"/>
                        <a:t>分支下</a:t>
                      </a:r>
                      <a:endParaRPr lang="zh-CN" altLang="en-US" dirty="0"/>
                    </a:p>
                  </a:txBody>
                  <a:tcPr/>
                </a:tc>
              </a:tr>
              <a:tr h="695699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新功能分支，基于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分支创建，开发新功能，待开发完毕合并至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分支</a:t>
                      </a:r>
                      <a:endParaRPr lang="zh-CN" altLang="en-US" dirty="0"/>
                    </a:p>
                  </a:txBody>
                  <a:tcPr/>
                </a:tc>
              </a:tr>
              <a:tr h="993855">
                <a:tc>
                  <a:txBody>
                    <a:bodyPr/>
                    <a:lstStyle/>
                    <a:p>
                      <a:r>
                        <a:rPr lang="en-US" altLang="zh-CN" dirty="0"/>
                        <a:t>hotfix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修复分支，基于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分支创建，待修复完成后合并到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分支去，同时在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上打一个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tag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，并删除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hotfix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438609" y="4511163"/>
            <a:ext cx="6819213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未完成的</a:t>
            </a:r>
            <a:r>
              <a:rPr lang="en-US" altLang="zh-CN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feature</a:t>
            </a:r>
            <a:r>
              <a:rPr lang="zh-CN" alt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不会影响到主干</a:t>
            </a:r>
            <a:endParaRPr lang="zh-CN" altLang="en-US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1869" y="251871"/>
            <a:ext cx="4500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Gitflow</a:t>
            </a:r>
            <a:r>
              <a:rPr lang="zh-CN" altLang="en-US" sz="4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工作流简化</a:t>
            </a:r>
            <a:endParaRPr lang="zh-CN" altLang="en-US" sz="40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3" name="Conector recto 4"/>
          <p:cNvCxnSpPr/>
          <p:nvPr/>
        </p:nvCxnSpPr>
        <p:spPr>
          <a:xfrm>
            <a:off x="5125641" y="4202510"/>
            <a:ext cx="0" cy="2786297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4907413" y="4558150"/>
            <a:ext cx="413235" cy="407318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orma libre 20"/>
          <p:cNvSpPr/>
          <p:nvPr/>
        </p:nvSpPr>
        <p:spPr>
          <a:xfrm>
            <a:off x="4976040" y="4686332"/>
            <a:ext cx="275982" cy="150955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Elipse 14"/>
          <p:cNvSpPr/>
          <p:nvPr/>
        </p:nvSpPr>
        <p:spPr>
          <a:xfrm>
            <a:off x="4919023" y="5287787"/>
            <a:ext cx="413235" cy="407318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4"/>
          <p:cNvSpPr/>
          <p:nvPr/>
        </p:nvSpPr>
        <p:spPr>
          <a:xfrm>
            <a:off x="4907412" y="5980904"/>
            <a:ext cx="413235" cy="407318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文本框 19"/>
          <p:cNvSpPr txBox="1"/>
          <p:nvPr/>
        </p:nvSpPr>
        <p:spPr>
          <a:xfrm>
            <a:off x="5395277" y="5180159"/>
            <a:ext cx="6198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各个开发人员之间做自己的分支，互不干扰</a:t>
            </a:r>
            <a:endParaRPr lang="zh-CN" altLang="en-US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22" name="Forma libre 20"/>
          <p:cNvSpPr/>
          <p:nvPr/>
        </p:nvSpPr>
        <p:spPr>
          <a:xfrm>
            <a:off x="4997507" y="5414889"/>
            <a:ext cx="275982" cy="150955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orma libre 20"/>
          <p:cNvSpPr/>
          <p:nvPr/>
        </p:nvSpPr>
        <p:spPr>
          <a:xfrm>
            <a:off x="4987649" y="6098646"/>
            <a:ext cx="275982" cy="150955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文本框 23"/>
          <p:cNvSpPr txBox="1"/>
          <p:nvPr/>
        </p:nvSpPr>
        <p:spPr>
          <a:xfrm>
            <a:off x="5395277" y="5980904"/>
            <a:ext cx="6319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主干永远处于可编译，可运行状态，修改灵活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30755" y="5105645"/>
            <a:ext cx="3438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zh-CN" altLang="en-US" sz="4400" dirty="0">
                <a:solidFill>
                  <a:srgbClr val="FFC000"/>
                </a:solidFill>
                <a:highlight>
                  <a:srgbClr val="000000"/>
                </a:highlight>
              </a:rPr>
              <a:t>源代码管理 </a:t>
            </a:r>
            <a:endParaRPr lang="zh-CN" altLang="en-US" sz="44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755" y="4084030"/>
            <a:ext cx="13579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FFC000"/>
                </a:solidFill>
              </a:rPr>
              <a:t>01</a:t>
            </a:r>
            <a:endParaRPr lang="zh-CN" altLang="en-US" sz="6600" b="1" dirty="0">
              <a:solidFill>
                <a:srgbClr val="FFC000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6931" y="162225"/>
            <a:ext cx="3429913" cy="443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redondeado 3"/>
          <p:cNvSpPr/>
          <p:nvPr>
            <p:custDataLst>
              <p:tags r:id="rId1"/>
            </p:custDataLst>
          </p:nvPr>
        </p:nvSpPr>
        <p:spPr>
          <a:xfrm>
            <a:off x="6774511" y="2884447"/>
            <a:ext cx="4746928" cy="1641763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6774511" y="845643"/>
            <a:ext cx="4746928" cy="1641763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ángulo redondeado 3"/>
          <p:cNvSpPr/>
          <p:nvPr>
            <p:custDataLst>
              <p:tags r:id="rId2"/>
            </p:custDataLst>
          </p:nvPr>
        </p:nvSpPr>
        <p:spPr>
          <a:xfrm>
            <a:off x="6774511" y="4901235"/>
            <a:ext cx="4746928" cy="1641763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404026" y="845643"/>
            <a:ext cx="6044482" cy="5555156"/>
          </a:xfrm>
          <a:prstGeom prst="roundRect">
            <a:avLst>
              <a:gd name="adj" fmla="val 2554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6898892" y="705687"/>
            <a:ext cx="2314516" cy="27991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创建</a:t>
            </a:r>
            <a:r>
              <a:rPr lang="en-US" altLang="zh-CN" sz="1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</a:t>
            </a:r>
            <a:r>
              <a:rPr lang="zh-CN" altLang="en-US" sz="1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开发分支</a:t>
            </a:r>
            <a:endParaRPr lang="es-ES" sz="14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7" y="1025060"/>
            <a:ext cx="5648349" cy="348287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8739" y="-34572"/>
            <a:ext cx="5442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——</a:t>
            </a:r>
            <a:r>
              <a:rPr lang="en-US" altLang="zh-CN" sz="5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Gitflow</a:t>
            </a:r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——</a:t>
            </a:r>
            <a:endParaRPr lang="zh-CN" altLang="en-US" sz="5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790" y="1051731"/>
            <a:ext cx="1804713" cy="122958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07451" y="3129252"/>
            <a:ext cx="2509816" cy="119326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98790" y="5107323"/>
            <a:ext cx="2314515" cy="122958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05056" y="2943835"/>
            <a:ext cx="1592180" cy="1564099"/>
          </a:xfrm>
          <a:prstGeom prst="rect">
            <a:avLst/>
          </a:prstGeom>
        </p:spPr>
      </p:pic>
      <p:sp>
        <p:nvSpPr>
          <p:cNvPr id="17" name="Rectángulo redondeado 16"/>
          <p:cNvSpPr/>
          <p:nvPr>
            <p:custDataLst>
              <p:tags r:id="rId11"/>
            </p:custDataLst>
          </p:nvPr>
        </p:nvSpPr>
        <p:spPr>
          <a:xfrm>
            <a:off x="6873352" y="2692970"/>
            <a:ext cx="1982132" cy="27991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组员开发新功能</a:t>
            </a:r>
            <a:endParaRPr lang="es-ES" sz="14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6" name="矩形 45"/>
          <p:cNvSpPr/>
          <p:nvPr/>
        </p:nvSpPr>
        <p:spPr>
          <a:xfrm flipV="1">
            <a:off x="725124" y="2746457"/>
            <a:ext cx="521556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Rectángulo redondeado 16"/>
          <p:cNvSpPr/>
          <p:nvPr>
            <p:custDataLst>
              <p:tags r:id="rId12"/>
            </p:custDataLst>
          </p:nvPr>
        </p:nvSpPr>
        <p:spPr>
          <a:xfrm>
            <a:off x="6873352" y="4724368"/>
            <a:ext cx="1982132" cy="27991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发现</a:t>
            </a:r>
            <a:r>
              <a:rPr lang="en-US" altLang="zh-CN" sz="1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bug</a:t>
            </a:r>
            <a:r>
              <a:rPr lang="zh-CN" altLang="en-US" sz="1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时修改</a:t>
            </a:r>
            <a:endParaRPr lang="es-ES" sz="14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l="451" r="451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8464" y="38911"/>
            <a:ext cx="475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C000"/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</a:rPr>
              <a:t>Gitlab</a:t>
            </a:r>
            <a:r>
              <a:rPr lang="zh-CN" altLang="en-US" sz="6000" dirty="0">
                <a:solidFill>
                  <a:srgbClr val="FFC000"/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</a:rPr>
              <a:t>提交</a:t>
            </a:r>
            <a:endParaRPr lang="zh-CN" altLang="en-US" sz="6000" dirty="0">
              <a:solidFill>
                <a:srgbClr val="FFC000"/>
              </a:solidFill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088" y="981914"/>
            <a:ext cx="3576155" cy="12312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3398" t="6455" r="69670" b="80409"/>
          <a:stretch>
            <a:fillRect/>
          </a:stretch>
        </p:blipFill>
        <p:spPr>
          <a:xfrm>
            <a:off x="478324" y="1312961"/>
            <a:ext cx="3797309" cy="11449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24" y="2716338"/>
            <a:ext cx="8283959" cy="403030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69" y="1232901"/>
            <a:ext cx="3839111" cy="130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erda 47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ráfico 16"/>
          <p:cNvSpPr/>
          <p:nvPr/>
        </p:nvSpPr>
        <p:spPr>
          <a:xfrm>
            <a:off x="5824596" y="1"/>
            <a:ext cx="6178461" cy="6879706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1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79241" y="1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6" name="Rectángulo 2"/>
          <p:cNvSpPr/>
          <p:nvPr/>
        </p:nvSpPr>
        <p:spPr>
          <a:xfrm>
            <a:off x="960021" y="923446"/>
            <a:ext cx="180690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spc="300" dirty="0">
                <a:solidFill>
                  <a:srgbClr val="FFC000"/>
                </a:solidFill>
                <a:latin typeface="Oswald" panose="000005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02 </a:t>
            </a:r>
            <a:endParaRPr lang="es-ES" sz="6600" spc="3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0021" y="2378322"/>
            <a:ext cx="10019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FFC000"/>
                </a:solidFill>
              </a:rPr>
              <a:t>开发框架</a:t>
            </a:r>
            <a:endParaRPr lang="en-US" altLang="zh-CN" sz="6600" dirty="0">
              <a:solidFill>
                <a:srgbClr val="FFC000"/>
              </a:solidFill>
            </a:endParaRPr>
          </a:p>
        </p:txBody>
      </p:sp>
      <p:pic>
        <p:nvPicPr>
          <p:cNvPr id="13" name="Marcador de posición de imagen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90953" y="4209686"/>
            <a:ext cx="2339408" cy="2339408"/>
          </a:xfrm>
          <a:custGeom>
            <a:avLst/>
            <a:gdLst>
              <a:gd name="connsiteX0" fmla="*/ 1806008 w 3612016"/>
              <a:gd name="connsiteY0" fmla="*/ 0 h 3612016"/>
              <a:gd name="connsiteX1" fmla="*/ 3612016 w 3612016"/>
              <a:gd name="connsiteY1" fmla="*/ 1806008 h 3612016"/>
              <a:gd name="connsiteX2" fmla="*/ 1806008 w 3612016"/>
              <a:gd name="connsiteY2" fmla="*/ 3612016 h 3612016"/>
              <a:gd name="connsiteX3" fmla="*/ 0 w 3612016"/>
              <a:gd name="connsiteY3" fmla="*/ 1806008 h 3612016"/>
              <a:gd name="connsiteX4" fmla="*/ 1806008 w 3612016"/>
              <a:gd name="connsiteY4" fmla="*/ 0 h 36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016" h="3612016">
                <a:moveTo>
                  <a:pt x="1806008" y="0"/>
                </a:moveTo>
                <a:cubicBezTo>
                  <a:pt x="2803439" y="0"/>
                  <a:pt x="3612016" y="808577"/>
                  <a:pt x="3612016" y="1806008"/>
                </a:cubicBezTo>
                <a:cubicBezTo>
                  <a:pt x="3612016" y="2803439"/>
                  <a:pt x="2803439" y="3612016"/>
                  <a:pt x="1806008" y="3612016"/>
                </a:cubicBezTo>
                <a:cubicBezTo>
                  <a:pt x="808577" y="3612016"/>
                  <a:pt x="0" y="2803439"/>
                  <a:pt x="0" y="1806008"/>
                </a:cubicBezTo>
                <a:cubicBezTo>
                  <a:pt x="0" y="808577"/>
                  <a:pt x="808577" y="0"/>
                  <a:pt x="1806008" y="0"/>
                </a:cubicBezTo>
                <a:close/>
              </a:path>
            </a:pathLst>
          </a:custGeom>
        </p:spPr>
      </p:pic>
      <p:cxnSp>
        <p:nvCxnSpPr>
          <p:cNvPr id="15" name="Conector recto 10"/>
          <p:cNvCxnSpPr/>
          <p:nvPr/>
        </p:nvCxnSpPr>
        <p:spPr>
          <a:xfrm flipV="1">
            <a:off x="960021" y="4156364"/>
            <a:ext cx="0" cy="254790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6"/>
          <p:cNvSpPr/>
          <p:nvPr/>
        </p:nvSpPr>
        <p:spPr>
          <a:xfrm rot="10800000">
            <a:off x="7959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939989" y="1240972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redondeado 1"/>
          <p:cNvSpPr/>
          <p:nvPr/>
        </p:nvSpPr>
        <p:spPr>
          <a:xfrm>
            <a:off x="261257" y="134176"/>
            <a:ext cx="6409944" cy="1753974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文本框 12"/>
          <p:cNvSpPr txBox="1"/>
          <p:nvPr/>
        </p:nvSpPr>
        <p:spPr>
          <a:xfrm>
            <a:off x="503540" y="134176"/>
            <a:ext cx="6096946" cy="170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前端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：小组使用了</a:t>
            </a:r>
            <a:r>
              <a:rPr lang="en-US" altLang="zh-CN" sz="1800" kern="100" dirty="0"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Qt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开发框架，在</a:t>
            </a:r>
            <a:r>
              <a:rPr lang="en-US" altLang="zh-CN" sz="1800" kern="100" dirty="0"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VS2022/VS Code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上配置了</a:t>
            </a:r>
            <a:r>
              <a:rPr lang="en-US" altLang="zh-CN" sz="1800" kern="100" dirty="0"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Qt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环境并安装</a:t>
            </a:r>
            <a:r>
              <a:rPr lang="en-US" altLang="zh-CN" sz="1800" kern="100" dirty="0"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Qt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插件。</a:t>
            </a:r>
            <a:endParaRPr lang="en-US" altLang="zh-CN" sz="1800" kern="100" dirty="0"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使用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QtCreator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自带</a:t>
            </a:r>
            <a:r>
              <a:rPr lang="en-US" altLang="zh-CN" sz="1800" kern="100" dirty="0"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MinGW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编译器实现在</a:t>
            </a:r>
            <a:r>
              <a:rPr lang="en-US" altLang="zh-CN" sz="1800" kern="100" dirty="0"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VS Code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上进行</a:t>
            </a:r>
            <a:r>
              <a:rPr lang="en-US" altLang="zh-CN" sz="1800" kern="100" dirty="0"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Qt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开发，装载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CMake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插件搭建脚手架。</a:t>
            </a:r>
            <a:endParaRPr lang="zh-CN" altLang="zh-CN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pic>
        <p:nvPicPr>
          <p:cNvPr id="18" name="图片 17" descr="4f620e7f37600f4485c3986abdafb926"/>
          <p:cNvPicPr/>
          <p:nvPr/>
        </p:nvPicPr>
        <p:blipFill>
          <a:blip r:embed="rId1"/>
          <a:stretch>
            <a:fillRect/>
          </a:stretch>
        </p:blipFill>
        <p:spPr>
          <a:xfrm>
            <a:off x="6842769" y="500912"/>
            <a:ext cx="5257800" cy="3387725"/>
          </a:xfrm>
          <a:prstGeom prst="rect">
            <a:avLst/>
          </a:prstGeom>
        </p:spPr>
      </p:pic>
      <p:pic>
        <p:nvPicPr>
          <p:cNvPr id="19" name="图片 18" descr="e8913c9933c9ae4620453d3516eab2f9"/>
          <p:cNvPicPr/>
          <p:nvPr/>
        </p:nvPicPr>
        <p:blipFill>
          <a:blip r:embed="rId2"/>
          <a:stretch>
            <a:fillRect/>
          </a:stretch>
        </p:blipFill>
        <p:spPr>
          <a:xfrm>
            <a:off x="136754" y="3626410"/>
            <a:ext cx="6938321" cy="3210520"/>
          </a:xfrm>
          <a:prstGeom prst="rect">
            <a:avLst/>
          </a:prstGeom>
        </p:spPr>
      </p:pic>
      <p:sp>
        <p:nvSpPr>
          <p:cNvPr id="11" name="Rectángulo redondeado 1"/>
          <p:cNvSpPr/>
          <p:nvPr/>
        </p:nvSpPr>
        <p:spPr>
          <a:xfrm>
            <a:off x="261257" y="2194774"/>
            <a:ext cx="6409944" cy="1418333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1146" y="2258250"/>
            <a:ext cx="6409536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后端：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采用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MySQL 8.0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作为数据库，支持批量导入导出、增删查改数据，通过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Navicat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和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C++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的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MySQL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外部库操作。</a:t>
            </a:r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/>
          <p:cNvCxnSpPr/>
          <p:nvPr/>
        </p:nvCxnSpPr>
        <p:spPr>
          <a:xfrm>
            <a:off x="1002622" y="17891"/>
            <a:ext cx="0" cy="684806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443;p8"/>
          <p:cNvSpPr txBox="1"/>
          <p:nvPr/>
        </p:nvSpPr>
        <p:spPr>
          <a:xfrm rot="16200000">
            <a:off x="-2403798" y="2875002"/>
            <a:ext cx="66816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200" b="1" spc="8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BookManage</a:t>
            </a:r>
            <a:endParaRPr sz="7200" spc="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728;p33"/>
          <p:cNvSpPr txBox="1"/>
          <p:nvPr/>
        </p:nvSpPr>
        <p:spPr>
          <a:xfrm>
            <a:off x="2350922" y="2762087"/>
            <a:ext cx="1772208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</a:rPr>
              <a:t>项目概述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Roboto" panose="02000000000000000000" pitchFamily="2" charset="0"/>
            </a:endParaRPr>
          </a:p>
        </p:txBody>
      </p:sp>
      <p:sp>
        <p:nvSpPr>
          <p:cNvPr id="4" name="Google Shape;1721;p33"/>
          <p:cNvSpPr/>
          <p:nvPr/>
        </p:nvSpPr>
        <p:spPr>
          <a:xfrm>
            <a:off x="1597639" y="1847993"/>
            <a:ext cx="1806277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01</a:t>
            </a:r>
            <a:endParaRPr sz="66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5" name="Google Shape;1728;p33"/>
          <p:cNvSpPr txBox="1"/>
          <p:nvPr/>
        </p:nvSpPr>
        <p:spPr>
          <a:xfrm>
            <a:off x="4067039" y="4456397"/>
            <a:ext cx="217992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软件开发前期准备与架构</a:t>
            </a:r>
            <a:endParaRPr lang="es-ES"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1721;p33"/>
          <p:cNvSpPr/>
          <p:nvPr/>
        </p:nvSpPr>
        <p:spPr>
          <a:xfrm>
            <a:off x="3799984" y="3381382"/>
            <a:ext cx="173177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02</a:t>
            </a:r>
            <a:endParaRPr sz="6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10" name="Google Shape;1721;p33"/>
          <p:cNvSpPr/>
          <p:nvPr/>
        </p:nvSpPr>
        <p:spPr>
          <a:xfrm>
            <a:off x="6262774" y="687363"/>
            <a:ext cx="178259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03</a:t>
            </a:r>
            <a:endParaRPr sz="96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11" name="Google Shape;1728;p33"/>
          <p:cNvSpPr txBox="1"/>
          <p:nvPr/>
        </p:nvSpPr>
        <p:spPr>
          <a:xfrm>
            <a:off x="8857921" y="4342607"/>
            <a:ext cx="1821966" cy="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  <a:sym typeface="Century Gothic" panose="020B0502020202020204"/>
              </a:rPr>
              <a:t>功能展示与</a:t>
            </a:r>
            <a:r>
              <a:rPr lang="zh-CN" altLang="en-US" sz="20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  <a:sym typeface="Century Gothic" panose="020B0502020202020204"/>
              </a:rPr>
              <a:t>总结</a:t>
            </a:r>
            <a:endParaRPr lang="zh-CN" altLang="en-US" sz="2000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12" name="Google Shape;1721;p33"/>
          <p:cNvSpPr/>
          <p:nvPr/>
        </p:nvSpPr>
        <p:spPr>
          <a:xfrm>
            <a:off x="8857921" y="3429000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04</a:t>
            </a:r>
            <a:endParaRPr sz="60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779034" y="3429000"/>
            <a:ext cx="0" cy="342900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953663" y="17890"/>
            <a:ext cx="0" cy="342900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7243638" y="3429000"/>
            <a:ext cx="0" cy="342900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9644932" y="17890"/>
            <a:ext cx="0" cy="3429000"/>
          </a:xfrm>
          <a:prstGeom prst="line">
            <a:avLst/>
          </a:prstGeom>
          <a:ln w="127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881110" y="2118437"/>
            <a:ext cx="30660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功能与技术亮点与测试</a:t>
            </a:r>
            <a:endParaRPr lang="zh-CN" alt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erda 47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ráfico 16"/>
          <p:cNvSpPr/>
          <p:nvPr/>
        </p:nvSpPr>
        <p:spPr>
          <a:xfrm>
            <a:off x="5824596" y="1"/>
            <a:ext cx="6178461" cy="6879706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1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79241" y="1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6" name="Rectángulo 2"/>
          <p:cNvSpPr/>
          <p:nvPr/>
        </p:nvSpPr>
        <p:spPr>
          <a:xfrm>
            <a:off x="335311" y="350306"/>
            <a:ext cx="17059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spc="300" dirty="0">
                <a:solidFill>
                  <a:srgbClr val="FFC000"/>
                </a:solidFill>
                <a:latin typeface="Oswald" panose="000005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01 </a:t>
            </a:r>
            <a:endParaRPr lang="es-ES" sz="6600" spc="3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6042" y="1897876"/>
            <a:ext cx="10019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FFC000"/>
                </a:solidFill>
              </a:rPr>
              <a:t>数据库设计</a:t>
            </a:r>
            <a:endParaRPr lang="en-US" altLang="zh-CN" sz="6600" dirty="0">
              <a:solidFill>
                <a:srgbClr val="FFC000"/>
              </a:solidFill>
            </a:endParaRPr>
          </a:p>
          <a:p>
            <a:r>
              <a:rPr lang="en-US" altLang="zh-CN" sz="6600" dirty="0">
                <a:solidFill>
                  <a:srgbClr val="FFC000"/>
                </a:solidFill>
              </a:rPr>
              <a:t>——MySQL</a:t>
            </a:r>
            <a:endParaRPr lang="en-US" altLang="zh-CN" sz="6600" dirty="0">
              <a:solidFill>
                <a:srgbClr val="FFC000"/>
              </a:solidFill>
            </a:endParaRPr>
          </a:p>
        </p:txBody>
      </p:sp>
      <p:pic>
        <p:nvPicPr>
          <p:cNvPr id="13" name="Marcador de posición de imagen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90953" y="4209686"/>
            <a:ext cx="2339408" cy="2339408"/>
          </a:xfrm>
          <a:custGeom>
            <a:avLst/>
            <a:gdLst>
              <a:gd name="connsiteX0" fmla="*/ 1806008 w 3612016"/>
              <a:gd name="connsiteY0" fmla="*/ 0 h 3612016"/>
              <a:gd name="connsiteX1" fmla="*/ 3612016 w 3612016"/>
              <a:gd name="connsiteY1" fmla="*/ 1806008 h 3612016"/>
              <a:gd name="connsiteX2" fmla="*/ 1806008 w 3612016"/>
              <a:gd name="connsiteY2" fmla="*/ 3612016 h 3612016"/>
              <a:gd name="connsiteX3" fmla="*/ 0 w 3612016"/>
              <a:gd name="connsiteY3" fmla="*/ 1806008 h 3612016"/>
              <a:gd name="connsiteX4" fmla="*/ 1806008 w 3612016"/>
              <a:gd name="connsiteY4" fmla="*/ 0 h 36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016" h="3612016">
                <a:moveTo>
                  <a:pt x="1806008" y="0"/>
                </a:moveTo>
                <a:cubicBezTo>
                  <a:pt x="2803439" y="0"/>
                  <a:pt x="3612016" y="808577"/>
                  <a:pt x="3612016" y="1806008"/>
                </a:cubicBezTo>
                <a:cubicBezTo>
                  <a:pt x="3612016" y="2803439"/>
                  <a:pt x="2803439" y="3612016"/>
                  <a:pt x="1806008" y="3612016"/>
                </a:cubicBezTo>
                <a:cubicBezTo>
                  <a:pt x="808577" y="3612016"/>
                  <a:pt x="0" y="2803439"/>
                  <a:pt x="0" y="1806008"/>
                </a:cubicBezTo>
                <a:cubicBezTo>
                  <a:pt x="0" y="808577"/>
                  <a:pt x="808577" y="0"/>
                  <a:pt x="1806008" y="0"/>
                </a:cubicBezTo>
                <a:close/>
              </a:path>
            </a:pathLst>
          </a:custGeom>
        </p:spPr>
      </p:pic>
      <p:cxnSp>
        <p:nvCxnSpPr>
          <p:cNvPr id="15" name="Conector recto 10"/>
          <p:cNvCxnSpPr/>
          <p:nvPr/>
        </p:nvCxnSpPr>
        <p:spPr>
          <a:xfrm flipV="1">
            <a:off x="960021" y="4156364"/>
            <a:ext cx="0" cy="254790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20"/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redondeado 38"/>
          <p:cNvSpPr/>
          <p:nvPr/>
        </p:nvSpPr>
        <p:spPr>
          <a:xfrm>
            <a:off x="954157" y="1116194"/>
            <a:ext cx="10168649" cy="5483220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599" y="3276599"/>
            <a:ext cx="3229521" cy="322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2336" t="15557" r="4116" b="7455"/>
          <a:stretch>
            <a:fillRect/>
          </a:stretch>
        </p:blipFill>
        <p:spPr>
          <a:xfrm>
            <a:off x="1201309" y="1183396"/>
            <a:ext cx="9484579" cy="54246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2904" y="173377"/>
            <a:ext cx="3849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zh-CN" altLang="en-US" sz="4400" dirty="0">
                <a:solidFill>
                  <a:srgbClr val="FFC000"/>
                </a:solidFill>
                <a:highlight>
                  <a:srgbClr val="000000"/>
                </a:highlight>
              </a:rPr>
              <a:t>数据库设计 </a:t>
            </a:r>
            <a:endParaRPr lang="zh-CN" altLang="en-US" sz="44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6"/>
          <p:cNvSpPr/>
          <p:nvPr/>
        </p:nvSpPr>
        <p:spPr>
          <a:xfrm rot="10800000">
            <a:off x="7959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50296" y="104796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2"/>
          <p:cNvSpPr/>
          <p:nvPr/>
        </p:nvSpPr>
        <p:spPr>
          <a:xfrm>
            <a:off x="459573" y="740950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45" y="1325725"/>
            <a:ext cx="3056739" cy="417087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0203" y="615382"/>
            <a:ext cx="1935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  <a:highlight>
                  <a:srgbClr val="000000"/>
                </a:highlight>
              </a:rPr>
              <a:t>图书数据</a:t>
            </a:r>
            <a:endParaRPr lang="zh-CN" altLang="en-US" sz="32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83" y="907769"/>
            <a:ext cx="8824696" cy="5265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/>
          <p:cNvCxnSpPr/>
          <p:nvPr/>
        </p:nvCxnSpPr>
        <p:spPr>
          <a:xfrm>
            <a:off x="1002622" y="17891"/>
            <a:ext cx="0" cy="684806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443;p8"/>
          <p:cNvSpPr txBox="1"/>
          <p:nvPr/>
        </p:nvSpPr>
        <p:spPr>
          <a:xfrm rot="16200000">
            <a:off x="-2403798" y="2875002"/>
            <a:ext cx="66816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200" b="1" spc="8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BookManage</a:t>
            </a:r>
            <a:endParaRPr sz="7200" spc="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728;p33"/>
          <p:cNvSpPr txBox="1"/>
          <p:nvPr/>
        </p:nvSpPr>
        <p:spPr>
          <a:xfrm>
            <a:off x="2030386" y="2615428"/>
            <a:ext cx="2414797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</a:rPr>
              <a:t>项目概述</a:t>
            </a:r>
            <a:endParaRPr lang="en-US" altLang="zh-CN" sz="3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Roboto" panose="02000000000000000000" pitchFamily="2" charset="0"/>
            </a:endParaRPr>
          </a:p>
        </p:txBody>
      </p:sp>
      <p:sp>
        <p:nvSpPr>
          <p:cNvPr id="4" name="Google Shape;1721;p33"/>
          <p:cNvSpPr/>
          <p:nvPr/>
        </p:nvSpPr>
        <p:spPr>
          <a:xfrm>
            <a:off x="1839278" y="1264844"/>
            <a:ext cx="180627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01</a:t>
            </a:r>
            <a:endParaRPr sz="96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5" name="Google Shape;1728;p33"/>
          <p:cNvSpPr txBox="1"/>
          <p:nvPr/>
        </p:nvSpPr>
        <p:spPr>
          <a:xfrm>
            <a:off x="4318367" y="4393726"/>
            <a:ext cx="177763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软件开发前期准备与架构</a:t>
            </a:r>
            <a:endParaRPr lang="es-ES"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1721;p33"/>
          <p:cNvSpPr/>
          <p:nvPr/>
        </p:nvSpPr>
        <p:spPr>
          <a:xfrm>
            <a:off x="3702276" y="3400723"/>
            <a:ext cx="187213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02</a:t>
            </a:r>
            <a:endParaRPr sz="6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9" name="Google Shape;1728;p33"/>
          <p:cNvSpPr txBox="1"/>
          <p:nvPr/>
        </p:nvSpPr>
        <p:spPr>
          <a:xfrm>
            <a:off x="6454412" y="2640782"/>
            <a:ext cx="193606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功能与技术亮点与接口开发</a:t>
            </a:r>
            <a:endParaRPr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Google Shape;1721;p33"/>
          <p:cNvSpPr/>
          <p:nvPr/>
        </p:nvSpPr>
        <p:spPr>
          <a:xfrm>
            <a:off x="6454412" y="1698192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03</a:t>
            </a:r>
            <a:endParaRPr sz="6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11" name="Google Shape;1728;p33"/>
          <p:cNvSpPr txBox="1"/>
          <p:nvPr/>
        </p:nvSpPr>
        <p:spPr>
          <a:xfrm>
            <a:off x="8912862" y="4416188"/>
            <a:ext cx="19172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  <a:sym typeface="Century Gothic" panose="020B0502020202020204"/>
              </a:rPr>
              <a:t>功能展示与测试</a:t>
            </a:r>
            <a:r>
              <a:rPr lang="en-US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.</a:t>
            </a:r>
            <a:endParaRPr sz="2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1721;p33"/>
          <p:cNvSpPr/>
          <p:nvPr/>
        </p:nvSpPr>
        <p:spPr>
          <a:xfrm>
            <a:off x="8898442" y="3446890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04</a:t>
            </a:r>
            <a:endParaRPr sz="60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779034" y="3429000"/>
            <a:ext cx="0" cy="342900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953663" y="17890"/>
            <a:ext cx="0" cy="342900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7243638" y="3429000"/>
            <a:ext cx="0" cy="342900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9644932" y="17890"/>
            <a:ext cx="0" cy="3429000"/>
          </a:xfrm>
          <a:prstGeom prst="line">
            <a:avLst/>
          </a:prstGeom>
          <a:ln w="127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6"/>
          <p:cNvSpPr/>
          <p:nvPr/>
        </p:nvSpPr>
        <p:spPr>
          <a:xfrm rot="10800000">
            <a:off x="7959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50296" y="104796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2"/>
          <p:cNvSpPr/>
          <p:nvPr/>
        </p:nvSpPr>
        <p:spPr>
          <a:xfrm>
            <a:off x="719060" y="559812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62291" y="434246"/>
            <a:ext cx="2154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  <a:highlight>
                  <a:srgbClr val="000000"/>
                </a:highlight>
              </a:rPr>
              <a:t>读者数据</a:t>
            </a:r>
            <a:endParaRPr lang="zh-CN" altLang="en-US" sz="32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3" y="1247166"/>
            <a:ext cx="2788435" cy="38502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3283" t="16667" r="24288"/>
          <a:stretch>
            <a:fillRect/>
          </a:stretch>
        </p:blipFill>
        <p:spPr>
          <a:xfrm>
            <a:off x="3956813" y="327810"/>
            <a:ext cx="7816851" cy="6231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6"/>
          <p:cNvSpPr/>
          <p:nvPr/>
        </p:nvSpPr>
        <p:spPr>
          <a:xfrm rot="10800000">
            <a:off x="-11876" y="-4751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50296" y="104796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2"/>
          <p:cNvSpPr/>
          <p:nvPr/>
        </p:nvSpPr>
        <p:spPr>
          <a:xfrm>
            <a:off x="421916" y="222678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文本框 6"/>
          <p:cNvSpPr txBox="1"/>
          <p:nvPr/>
        </p:nvSpPr>
        <p:spPr>
          <a:xfrm>
            <a:off x="894027" y="38892"/>
            <a:ext cx="5696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  <a:highlight>
                  <a:srgbClr val="000000"/>
                </a:highlight>
              </a:rPr>
              <a:t>预约</a:t>
            </a:r>
            <a:r>
              <a:rPr lang="en-US" altLang="zh-CN" sz="3200" dirty="0">
                <a:solidFill>
                  <a:srgbClr val="FFC000"/>
                </a:solidFill>
                <a:highlight>
                  <a:srgbClr val="000000"/>
                </a:highlight>
              </a:rPr>
              <a:t>/</a:t>
            </a:r>
            <a:r>
              <a:rPr lang="zh-CN" altLang="en-US" sz="3200" dirty="0">
                <a:solidFill>
                  <a:srgbClr val="FFC000"/>
                </a:solidFill>
                <a:highlight>
                  <a:srgbClr val="000000"/>
                </a:highlight>
              </a:rPr>
              <a:t>借阅数据</a:t>
            </a:r>
            <a:endParaRPr lang="zh-CN" altLang="en-US" sz="32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8088" t="2700" r="50078" b="78628"/>
          <a:stretch>
            <a:fillRect/>
          </a:stretch>
        </p:blipFill>
        <p:spPr>
          <a:xfrm>
            <a:off x="6175323" y="325720"/>
            <a:ext cx="4418730" cy="107792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3209" y="829661"/>
            <a:ext cx="551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读者检索时，连接图书数据库搜索</a:t>
            </a:r>
            <a:endParaRPr lang="en-US" altLang="zh-CN" dirty="0"/>
          </a:p>
          <a:p>
            <a:r>
              <a:rPr lang="zh-CN" altLang="en-US" dirty="0"/>
              <a:t>预约成功后，连接读者库与读者权限库推送至借阅库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/>
          <a:srcRect l="5387" t="17009" r="1251" b="1191"/>
          <a:stretch>
            <a:fillRect/>
          </a:stretch>
        </p:blipFill>
        <p:spPr>
          <a:xfrm>
            <a:off x="284381" y="1659268"/>
            <a:ext cx="7353822" cy="5093661"/>
          </a:xfrm>
          <a:prstGeom prst="rect">
            <a:avLst/>
          </a:prstGeom>
        </p:spPr>
      </p:pic>
      <p:sp>
        <p:nvSpPr>
          <p:cNvPr id="12" name="Rectángulo redondeado 30"/>
          <p:cNvSpPr/>
          <p:nvPr/>
        </p:nvSpPr>
        <p:spPr>
          <a:xfrm>
            <a:off x="8273608" y="2933807"/>
            <a:ext cx="3124424" cy="2577566"/>
          </a:xfrm>
          <a:prstGeom prst="roundRect">
            <a:avLst>
              <a:gd name="adj" fmla="val 179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52080" y="3086489"/>
            <a:ext cx="2679700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同时设有外键功能，保证读者库，读者权限库，借阅库等能够同步更改，作为一种保险措施防止数据修改导致冲突</a:t>
            </a:r>
            <a:endParaRPr lang="zh-CN" altLang="en-US" dirty="0"/>
          </a:p>
        </p:txBody>
      </p:sp>
      <p:sp>
        <p:nvSpPr>
          <p:cNvPr id="14" name="Rectángulo redondeado 30"/>
          <p:cNvSpPr/>
          <p:nvPr/>
        </p:nvSpPr>
        <p:spPr>
          <a:xfrm>
            <a:off x="8489950" y="1753926"/>
            <a:ext cx="2482850" cy="833877"/>
          </a:xfrm>
          <a:prstGeom prst="roundRect">
            <a:avLst>
              <a:gd name="adj" fmla="val 179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383" t="18543" r="36990"/>
          <a:stretch>
            <a:fillRect/>
          </a:stretch>
        </p:blipFill>
        <p:spPr>
          <a:xfrm>
            <a:off x="8642133" y="1825862"/>
            <a:ext cx="2209801" cy="657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6"/>
          <p:cNvSpPr/>
          <p:nvPr/>
        </p:nvSpPr>
        <p:spPr>
          <a:xfrm rot="10800000">
            <a:off x="-11876" y="-4751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50296" y="104796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2"/>
          <p:cNvSpPr/>
          <p:nvPr/>
        </p:nvSpPr>
        <p:spPr>
          <a:xfrm>
            <a:off x="421916" y="222678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文本框 6"/>
          <p:cNvSpPr txBox="1"/>
          <p:nvPr/>
        </p:nvSpPr>
        <p:spPr>
          <a:xfrm>
            <a:off x="894027" y="61610"/>
            <a:ext cx="5696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  <a:highlight>
                  <a:srgbClr val="000000"/>
                </a:highlight>
              </a:rPr>
              <a:t>预约</a:t>
            </a:r>
            <a:r>
              <a:rPr lang="en-US" altLang="zh-CN" sz="3200" dirty="0">
                <a:solidFill>
                  <a:srgbClr val="FFC000"/>
                </a:solidFill>
                <a:highlight>
                  <a:srgbClr val="000000"/>
                </a:highlight>
              </a:rPr>
              <a:t>/</a:t>
            </a:r>
            <a:r>
              <a:rPr lang="zh-CN" altLang="en-US" sz="3200" dirty="0">
                <a:solidFill>
                  <a:srgbClr val="FFC000"/>
                </a:solidFill>
                <a:highlight>
                  <a:srgbClr val="000000"/>
                </a:highlight>
              </a:rPr>
              <a:t>借阅数据</a:t>
            </a:r>
            <a:endParaRPr lang="zh-CN" altLang="en-US" sz="32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28" y="1844808"/>
            <a:ext cx="5628416" cy="386877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25" y="1797981"/>
            <a:ext cx="5951710" cy="391559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8088" t="2700" r="50078" b="78628"/>
          <a:stretch>
            <a:fillRect/>
          </a:stretch>
        </p:blipFill>
        <p:spPr>
          <a:xfrm>
            <a:off x="6484092" y="455154"/>
            <a:ext cx="4418730" cy="107792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3209" y="829661"/>
            <a:ext cx="551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读者检索时，连接图书数据库搜索</a:t>
            </a:r>
            <a:endParaRPr lang="en-US" altLang="zh-CN" dirty="0"/>
          </a:p>
          <a:p>
            <a:r>
              <a:rPr lang="zh-CN" altLang="en-US" dirty="0"/>
              <a:t>预约成功后，连接读者库与读者权限库推送至借阅库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erda 47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ráfico 16"/>
          <p:cNvSpPr/>
          <p:nvPr/>
        </p:nvSpPr>
        <p:spPr>
          <a:xfrm>
            <a:off x="5824596" y="1"/>
            <a:ext cx="6178461" cy="6879706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1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79241" y="1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6" name="Rectángulo 2"/>
          <p:cNvSpPr/>
          <p:nvPr/>
        </p:nvSpPr>
        <p:spPr>
          <a:xfrm>
            <a:off x="335311" y="350306"/>
            <a:ext cx="180690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spc="300" dirty="0">
                <a:solidFill>
                  <a:srgbClr val="FFC000"/>
                </a:solidFill>
                <a:latin typeface="Oswald" panose="000005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02 </a:t>
            </a:r>
            <a:endParaRPr lang="es-ES" sz="6600" spc="3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6042" y="1829141"/>
            <a:ext cx="10019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FFC000"/>
                </a:solidFill>
              </a:rPr>
              <a:t>模糊搜索</a:t>
            </a:r>
            <a:endParaRPr lang="en-US" altLang="zh-CN" sz="6600" dirty="0">
              <a:solidFill>
                <a:srgbClr val="FFC000"/>
              </a:solidFill>
            </a:endParaRPr>
          </a:p>
          <a:p>
            <a:r>
              <a:rPr lang="en-US" altLang="zh-CN" sz="6600" dirty="0">
                <a:solidFill>
                  <a:srgbClr val="FFC000"/>
                </a:solidFill>
              </a:rPr>
              <a:t>——MySQL</a:t>
            </a:r>
            <a:endParaRPr lang="en-US" altLang="zh-CN" sz="6600" dirty="0">
              <a:solidFill>
                <a:srgbClr val="FFC000"/>
              </a:solidFill>
            </a:endParaRPr>
          </a:p>
        </p:txBody>
      </p:sp>
      <p:pic>
        <p:nvPicPr>
          <p:cNvPr id="13" name="Marcador de posición de imagen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90953" y="4209686"/>
            <a:ext cx="2339408" cy="2339408"/>
          </a:xfrm>
          <a:custGeom>
            <a:avLst/>
            <a:gdLst>
              <a:gd name="connsiteX0" fmla="*/ 1806008 w 3612016"/>
              <a:gd name="connsiteY0" fmla="*/ 0 h 3612016"/>
              <a:gd name="connsiteX1" fmla="*/ 3612016 w 3612016"/>
              <a:gd name="connsiteY1" fmla="*/ 1806008 h 3612016"/>
              <a:gd name="connsiteX2" fmla="*/ 1806008 w 3612016"/>
              <a:gd name="connsiteY2" fmla="*/ 3612016 h 3612016"/>
              <a:gd name="connsiteX3" fmla="*/ 0 w 3612016"/>
              <a:gd name="connsiteY3" fmla="*/ 1806008 h 3612016"/>
              <a:gd name="connsiteX4" fmla="*/ 1806008 w 3612016"/>
              <a:gd name="connsiteY4" fmla="*/ 0 h 36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016" h="3612016">
                <a:moveTo>
                  <a:pt x="1806008" y="0"/>
                </a:moveTo>
                <a:cubicBezTo>
                  <a:pt x="2803439" y="0"/>
                  <a:pt x="3612016" y="808577"/>
                  <a:pt x="3612016" y="1806008"/>
                </a:cubicBezTo>
                <a:cubicBezTo>
                  <a:pt x="3612016" y="2803439"/>
                  <a:pt x="2803439" y="3612016"/>
                  <a:pt x="1806008" y="3612016"/>
                </a:cubicBezTo>
                <a:cubicBezTo>
                  <a:pt x="808577" y="3612016"/>
                  <a:pt x="0" y="2803439"/>
                  <a:pt x="0" y="1806008"/>
                </a:cubicBezTo>
                <a:cubicBezTo>
                  <a:pt x="0" y="808577"/>
                  <a:pt x="808577" y="0"/>
                  <a:pt x="1806008" y="0"/>
                </a:cubicBezTo>
                <a:close/>
              </a:path>
            </a:pathLst>
          </a:custGeom>
        </p:spPr>
      </p:pic>
      <p:cxnSp>
        <p:nvCxnSpPr>
          <p:cNvPr id="15" name="Conector recto 10"/>
          <p:cNvCxnSpPr/>
          <p:nvPr/>
        </p:nvCxnSpPr>
        <p:spPr>
          <a:xfrm flipV="1">
            <a:off x="960021" y="4156364"/>
            <a:ext cx="0" cy="254790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redondeado 12"/>
          <p:cNvSpPr/>
          <p:nvPr/>
        </p:nvSpPr>
        <p:spPr>
          <a:xfrm>
            <a:off x="0" y="-20844"/>
            <a:ext cx="3694176" cy="685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33" y="0"/>
            <a:ext cx="7149880" cy="334446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33" y="3429000"/>
            <a:ext cx="7305446" cy="340815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4526" y="1598645"/>
            <a:ext cx="2465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右侧下拉栏选择相应信息后可进行模糊搜索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7627" y="529089"/>
            <a:ext cx="5696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FFC000"/>
                </a:solidFill>
                <a:highlight>
                  <a:srgbClr val="000000"/>
                </a:highlight>
              </a:rPr>
              <a:t>模糊搜索</a:t>
            </a:r>
            <a:endParaRPr lang="zh-CN" altLang="en-US" sz="4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sp>
        <p:nvSpPr>
          <p:cNvPr id="18" name="Elipse 2"/>
          <p:cNvSpPr/>
          <p:nvPr/>
        </p:nvSpPr>
        <p:spPr>
          <a:xfrm>
            <a:off x="2785562" y="3972185"/>
            <a:ext cx="1297858" cy="12871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Elipse 2"/>
          <p:cNvSpPr/>
          <p:nvPr/>
        </p:nvSpPr>
        <p:spPr>
          <a:xfrm>
            <a:off x="257882" y="3079552"/>
            <a:ext cx="713288" cy="6988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Elipse 2"/>
          <p:cNvSpPr/>
          <p:nvPr/>
        </p:nvSpPr>
        <p:spPr>
          <a:xfrm>
            <a:off x="3290007" y="1105888"/>
            <a:ext cx="554538" cy="5083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Elipse 2"/>
          <p:cNvSpPr/>
          <p:nvPr/>
        </p:nvSpPr>
        <p:spPr>
          <a:xfrm>
            <a:off x="2400300" y="3562350"/>
            <a:ext cx="212357" cy="20202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Elipse 2"/>
          <p:cNvSpPr/>
          <p:nvPr/>
        </p:nvSpPr>
        <p:spPr>
          <a:xfrm>
            <a:off x="297881" y="5409896"/>
            <a:ext cx="991735" cy="97894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Elipse 2"/>
          <p:cNvSpPr/>
          <p:nvPr/>
        </p:nvSpPr>
        <p:spPr>
          <a:xfrm>
            <a:off x="1657350" y="4325307"/>
            <a:ext cx="495670" cy="4927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Elipse 2"/>
          <p:cNvSpPr/>
          <p:nvPr/>
        </p:nvSpPr>
        <p:spPr>
          <a:xfrm>
            <a:off x="2386938" y="5810249"/>
            <a:ext cx="903069" cy="9057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"/>
          <p:cNvSpPr/>
          <p:nvPr/>
        </p:nvSpPr>
        <p:spPr>
          <a:xfrm>
            <a:off x="97134" y="80777"/>
            <a:ext cx="549379" cy="5311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"/>
          <p:cNvSpPr/>
          <p:nvPr/>
        </p:nvSpPr>
        <p:spPr>
          <a:xfrm>
            <a:off x="10577076" y="4595308"/>
            <a:ext cx="1442407" cy="14547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Gráfico 16"/>
          <p:cNvSpPr/>
          <p:nvPr/>
        </p:nvSpPr>
        <p:spPr>
          <a:xfrm rot="10800000">
            <a:off x="7959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50296" y="104796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002" y="1343520"/>
            <a:ext cx="5512843" cy="5302725"/>
          </a:xfrm>
          <a:prstGeom prst="rect">
            <a:avLst/>
          </a:prstGeom>
        </p:spPr>
      </p:pic>
      <p:sp>
        <p:nvSpPr>
          <p:cNvPr id="17" name="Elipse 4"/>
          <p:cNvSpPr/>
          <p:nvPr/>
        </p:nvSpPr>
        <p:spPr>
          <a:xfrm>
            <a:off x="4524918" y="976959"/>
            <a:ext cx="853532" cy="839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文本框 17"/>
          <p:cNvSpPr txBox="1"/>
          <p:nvPr/>
        </p:nvSpPr>
        <p:spPr>
          <a:xfrm>
            <a:off x="4745309" y="981030"/>
            <a:ext cx="41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Bernard MT Condensed" panose="02050806060905020404" pitchFamily="18" charset="0"/>
              </a:rPr>
              <a:t>1</a:t>
            </a:r>
            <a:endParaRPr lang="zh-CN" altLang="en-US" sz="4800" dirty="0">
              <a:latin typeface="Bernard MT Condensed" panose="02050806060905020404" pitchFamily="18" charset="0"/>
            </a:endParaRPr>
          </a:p>
        </p:txBody>
      </p:sp>
      <p:sp>
        <p:nvSpPr>
          <p:cNvPr id="21" name="Rectángulo redondeado 30"/>
          <p:cNvSpPr/>
          <p:nvPr/>
        </p:nvSpPr>
        <p:spPr>
          <a:xfrm>
            <a:off x="6818659" y="1602147"/>
            <a:ext cx="4884391" cy="3554053"/>
          </a:xfrm>
          <a:prstGeom prst="roundRect">
            <a:avLst>
              <a:gd name="adj" fmla="val 179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29142" y="1646684"/>
            <a:ext cx="4546912" cy="3264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①从GUI图形界面获取搜索字段和搜索类型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②C++将字段与类型信息导入MySql，调用数据库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③数据库内部执行模糊搜索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④将所有符合搜索结果的书籍信息返回给图形界面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98777" y="290251"/>
            <a:ext cx="5696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C000"/>
                </a:solidFill>
                <a:highlight>
                  <a:srgbClr val="000000"/>
                </a:highlight>
              </a:rPr>
              <a:t>模糊搜索</a:t>
            </a:r>
            <a:endParaRPr lang="zh-CN" altLang="en-US" sz="40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sp>
        <p:nvSpPr>
          <p:cNvPr id="23" name="Elipse 2"/>
          <p:cNvSpPr/>
          <p:nvPr/>
        </p:nvSpPr>
        <p:spPr>
          <a:xfrm>
            <a:off x="6239962" y="336155"/>
            <a:ext cx="1297858" cy="12871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Elipse 2"/>
          <p:cNvSpPr/>
          <p:nvPr/>
        </p:nvSpPr>
        <p:spPr>
          <a:xfrm>
            <a:off x="11164546" y="3212352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"/>
          <p:cNvSpPr/>
          <p:nvPr/>
        </p:nvSpPr>
        <p:spPr>
          <a:xfrm>
            <a:off x="9645366" y="901700"/>
            <a:ext cx="890221" cy="8946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Elipse 2"/>
          <p:cNvSpPr/>
          <p:nvPr/>
        </p:nvSpPr>
        <p:spPr>
          <a:xfrm>
            <a:off x="6421156" y="4382384"/>
            <a:ext cx="566558" cy="52852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Elipse 2"/>
          <p:cNvSpPr/>
          <p:nvPr/>
        </p:nvSpPr>
        <p:spPr>
          <a:xfrm>
            <a:off x="7693597" y="5480156"/>
            <a:ext cx="855740" cy="81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"/>
          <p:cNvSpPr/>
          <p:nvPr/>
        </p:nvSpPr>
        <p:spPr>
          <a:xfrm>
            <a:off x="11129224" y="290251"/>
            <a:ext cx="675426" cy="6867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6"/>
          <p:cNvSpPr/>
          <p:nvPr/>
        </p:nvSpPr>
        <p:spPr>
          <a:xfrm rot="10800000">
            <a:off x="7959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50296" y="104796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530" y="1631926"/>
            <a:ext cx="6734560" cy="43780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21" y="213040"/>
            <a:ext cx="5139421" cy="6120583"/>
          </a:xfrm>
          <a:prstGeom prst="rect">
            <a:avLst/>
          </a:prstGeom>
        </p:spPr>
      </p:pic>
      <p:sp>
        <p:nvSpPr>
          <p:cNvPr id="9" name="Elipse 4"/>
          <p:cNvSpPr/>
          <p:nvPr/>
        </p:nvSpPr>
        <p:spPr>
          <a:xfrm>
            <a:off x="4859841" y="1047960"/>
            <a:ext cx="853532" cy="839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4"/>
          <p:cNvSpPr/>
          <p:nvPr/>
        </p:nvSpPr>
        <p:spPr>
          <a:xfrm>
            <a:off x="10913018" y="137818"/>
            <a:ext cx="853532" cy="839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文本框 13"/>
          <p:cNvSpPr txBox="1"/>
          <p:nvPr/>
        </p:nvSpPr>
        <p:spPr>
          <a:xfrm>
            <a:off x="5052627" y="1047958"/>
            <a:ext cx="41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Bernard MT Condensed" panose="02050806060905020404" pitchFamily="18" charset="0"/>
              </a:rPr>
              <a:t>2</a:t>
            </a:r>
            <a:endParaRPr lang="zh-CN" altLang="en-US" sz="4800" dirty="0">
              <a:latin typeface="Bernard MT Condensed" panose="020508060609050204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133409" y="145962"/>
            <a:ext cx="41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Bernard MT Condensed" panose="02050806060905020404" pitchFamily="18" charset="0"/>
              </a:rPr>
              <a:t>3</a:t>
            </a:r>
            <a:endParaRPr lang="zh-CN" altLang="en-US" sz="4800" dirty="0"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erda 47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ráfico 16"/>
          <p:cNvSpPr/>
          <p:nvPr/>
        </p:nvSpPr>
        <p:spPr>
          <a:xfrm>
            <a:off x="5824596" y="1"/>
            <a:ext cx="6178461" cy="6879706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1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79241" y="1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6" name="Rectángulo 2"/>
          <p:cNvSpPr/>
          <p:nvPr/>
        </p:nvSpPr>
        <p:spPr>
          <a:xfrm>
            <a:off x="335311" y="350306"/>
            <a:ext cx="18053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spc="300" dirty="0">
                <a:solidFill>
                  <a:srgbClr val="FFC000"/>
                </a:solidFill>
                <a:latin typeface="Oswald" panose="000005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03 </a:t>
            </a:r>
            <a:endParaRPr lang="es-ES" sz="6600" spc="3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6042" y="1829141"/>
            <a:ext cx="10019606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FFC000"/>
                </a:solidFill>
              </a:rPr>
              <a:t>密码加密</a:t>
            </a:r>
            <a:endParaRPr lang="en-US" altLang="zh-CN" sz="6600" dirty="0">
              <a:solidFill>
                <a:srgbClr val="FFC000"/>
              </a:solidFill>
            </a:endParaRPr>
          </a:p>
          <a:p>
            <a:r>
              <a:rPr lang="en-US" altLang="zh-CN" sz="6600" dirty="0">
                <a:solidFill>
                  <a:srgbClr val="FFC000"/>
                </a:solidFill>
              </a:rPr>
              <a:t>——</a:t>
            </a:r>
            <a:r>
              <a:rPr lang="en-US" altLang="zh-CN" sz="6600" dirty="0" err="1">
                <a:solidFill>
                  <a:srgbClr val="FFC000"/>
                </a:solidFill>
              </a:rPr>
              <a:t>BCry</a:t>
            </a:r>
            <a:r>
              <a:rPr lang="en-US" altLang="zh-CN" sz="6600" dirty="0" err="1">
                <a:solidFill>
                  <a:srgbClr val="FFC000"/>
                </a:solidFill>
              </a:rPr>
              <a:t>pt</a:t>
            </a:r>
            <a:endParaRPr lang="en-US" altLang="zh-CN" sz="6600" dirty="0">
              <a:solidFill>
                <a:srgbClr val="FFC000"/>
              </a:solidFill>
            </a:endParaRPr>
          </a:p>
        </p:txBody>
      </p:sp>
      <p:pic>
        <p:nvPicPr>
          <p:cNvPr id="13" name="Marcador de posición de imagen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90953" y="4209686"/>
            <a:ext cx="2339408" cy="2339408"/>
          </a:xfrm>
          <a:custGeom>
            <a:avLst/>
            <a:gdLst>
              <a:gd name="connsiteX0" fmla="*/ 1806008 w 3612016"/>
              <a:gd name="connsiteY0" fmla="*/ 0 h 3612016"/>
              <a:gd name="connsiteX1" fmla="*/ 3612016 w 3612016"/>
              <a:gd name="connsiteY1" fmla="*/ 1806008 h 3612016"/>
              <a:gd name="connsiteX2" fmla="*/ 1806008 w 3612016"/>
              <a:gd name="connsiteY2" fmla="*/ 3612016 h 3612016"/>
              <a:gd name="connsiteX3" fmla="*/ 0 w 3612016"/>
              <a:gd name="connsiteY3" fmla="*/ 1806008 h 3612016"/>
              <a:gd name="connsiteX4" fmla="*/ 1806008 w 3612016"/>
              <a:gd name="connsiteY4" fmla="*/ 0 h 36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016" h="3612016">
                <a:moveTo>
                  <a:pt x="1806008" y="0"/>
                </a:moveTo>
                <a:cubicBezTo>
                  <a:pt x="2803439" y="0"/>
                  <a:pt x="3612016" y="808577"/>
                  <a:pt x="3612016" y="1806008"/>
                </a:cubicBezTo>
                <a:cubicBezTo>
                  <a:pt x="3612016" y="2803439"/>
                  <a:pt x="2803439" y="3612016"/>
                  <a:pt x="1806008" y="3612016"/>
                </a:cubicBezTo>
                <a:cubicBezTo>
                  <a:pt x="808577" y="3612016"/>
                  <a:pt x="0" y="2803439"/>
                  <a:pt x="0" y="1806008"/>
                </a:cubicBezTo>
                <a:cubicBezTo>
                  <a:pt x="0" y="808577"/>
                  <a:pt x="808577" y="0"/>
                  <a:pt x="1806008" y="0"/>
                </a:cubicBezTo>
                <a:close/>
              </a:path>
            </a:pathLst>
          </a:custGeom>
        </p:spPr>
      </p:pic>
      <p:cxnSp>
        <p:nvCxnSpPr>
          <p:cNvPr id="15" name="Conector recto 10"/>
          <p:cNvCxnSpPr/>
          <p:nvPr/>
        </p:nvCxnSpPr>
        <p:spPr>
          <a:xfrm flipV="1">
            <a:off x="960021" y="4156364"/>
            <a:ext cx="0" cy="254790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6"/>
          <p:cNvSpPr/>
          <p:nvPr/>
        </p:nvSpPr>
        <p:spPr>
          <a:xfrm rot="10800000">
            <a:off x="0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Elipse 2"/>
          <p:cNvSpPr/>
          <p:nvPr/>
        </p:nvSpPr>
        <p:spPr>
          <a:xfrm>
            <a:off x="644959" y="4020434"/>
            <a:ext cx="1895580" cy="18649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2"/>
          <p:cNvSpPr/>
          <p:nvPr/>
        </p:nvSpPr>
        <p:spPr>
          <a:xfrm>
            <a:off x="4834743" y="124397"/>
            <a:ext cx="1013334" cy="9723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19392" y="118766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30"/>
          <p:cNvSpPr/>
          <p:nvPr/>
        </p:nvSpPr>
        <p:spPr>
          <a:xfrm>
            <a:off x="261685" y="365366"/>
            <a:ext cx="5813487" cy="4174883"/>
          </a:xfrm>
          <a:prstGeom prst="roundRect">
            <a:avLst>
              <a:gd name="adj" fmla="val 1795"/>
            </a:avLst>
          </a:prstGeom>
          <a:solidFill>
            <a:srgbClr val="FCFBD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8367" y="423431"/>
            <a:ext cx="5795984" cy="383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注册与修改代码：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①</a:t>
            </a:r>
            <a:r>
              <a:rPr lang="en-US" altLang="zh-CN" sz="1600" dirty="0"/>
              <a:t>GUI</a:t>
            </a:r>
            <a:r>
              <a:rPr lang="zh-CN" altLang="en-US" sz="1600" dirty="0"/>
              <a:t>界面输入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②调用</a:t>
            </a:r>
            <a:r>
              <a:rPr lang="en-US" altLang="zh-CN" sz="1600" dirty="0" err="1"/>
              <a:t>gensalt</a:t>
            </a:r>
            <a:r>
              <a:rPr lang="en-US" altLang="zh-CN" sz="1600" dirty="0"/>
              <a:t>()</a:t>
            </a:r>
            <a:r>
              <a:rPr lang="zh-CN" altLang="en-US" sz="1600" dirty="0"/>
              <a:t>生成随机唯一盐值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③将密码与盐值一起哈希处理私存储哈希密码于数据库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登录：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①</a:t>
            </a:r>
            <a:r>
              <a:rPr lang="en-US" altLang="zh-CN" sz="1600" dirty="0"/>
              <a:t>GUI</a:t>
            </a:r>
            <a:r>
              <a:rPr lang="zh-CN" altLang="en-US" sz="1600" dirty="0"/>
              <a:t>界面输入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②调用数据库，查询哈希密码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③查询函数同时调用盐值，对输入的密码执行相同的哈希运算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④比较哈希字符串，验证密码</a:t>
            </a:r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8899" y="948419"/>
            <a:ext cx="3860812" cy="3207668"/>
          </a:xfrm>
          <a:prstGeom prst="rect">
            <a:avLst/>
          </a:prstGeom>
        </p:spPr>
      </p:pic>
      <p:sp>
        <p:nvSpPr>
          <p:cNvPr id="19" name="Elipse 2"/>
          <p:cNvSpPr/>
          <p:nvPr/>
        </p:nvSpPr>
        <p:spPr>
          <a:xfrm>
            <a:off x="4433699" y="4020434"/>
            <a:ext cx="1409601" cy="1467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Elipse 2"/>
          <p:cNvSpPr/>
          <p:nvPr/>
        </p:nvSpPr>
        <p:spPr>
          <a:xfrm>
            <a:off x="3361724" y="4349941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Elipse 2"/>
          <p:cNvSpPr/>
          <p:nvPr/>
        </p:nvSpPr>
        <p:spPr>
          <a:xfrm>
            <a:off x="3721091" y="5677912"/>
            <a:ext cx="733865" cy="6940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Elipse 2"/>
          <p:cNvSpPr/>
          <p:nvPr/>
        </p:nvSpPr>
        <p:spPr>
          <a:xfrm>
            <a:off x="2041049" y="198545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629" y="170604"/>
            <a:ext cx="4655196" cy="654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erda 47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ráfico 16"/>
          <p:cNvSpPr/>
          <p:nvPr/>
        </p:nvSpPr>
        <p:spPr>
          <a:xfrm>
            <a:off x="5824596" y="1"/>
            <a:ext cx="6178461" cy="6879706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1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79241" y="1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6" name="Rectángulo 2"/>
          <p:cNvSpPr/>
          <p:nvPr/>
        </p:nvSpPr>
        <p:spPr>
          <a:xfrm>
            <a:off x="388785" y="1184171"/>
            <a:ext cx="1813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spc="300" dirty="0">
                <a:solidFill>
                  <a:srgbClr val="FFC000"/>
                </a:solidFill>
                <a:latin typeface="Oswald" panose="000005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04 </a:t>
            </a:r>
            <a:endParaRPr lang="es-ES" sz="6600" spc="3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9542" y="2648314"/>
            <a:ext cx="10019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FFC000"/>
                </a:solidFill>
              </a:rPr>
              <a:t>数据导出</a:t>
            </a:r>
            <a:r>
              <a:rPr lang="en-US" altLang="zh-CN" sz="6600" dirty="0">
                <a:solidFill>
                  <a:srgbClr val="FFC000"/>
                </a:solidFill>
              </a:rPr>
              <a:t>excel</a:t>
            </a:r>
            <a:endParaRPr lang="en-US" altLang="zh-CN" sz="6600" dirty="0">
              <a:solidFill>
                <a:srgbClr val="FFC000"/>
              </a:solidFill>
            </a:endParaRPr>
          </a:p>
        </p:txBody>
      </p:sp>
      <p:pic>
        <p:nvPicPr>
          <p:cNvPr id="13" name="Marcador de posición de imagen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90953" y="4209686"/>
            <a:ext cx="2339408" cy="2339408"/>
          </a:xfrm>
          <a:custGeom>
            <a:avLst/>
            <a:gdLst>
              <a:gd name="connsiteX0" fmla="*/ 1806008 w 3612016"/>
              <a:gd name="connsiteY0" fmla="*/ 0 h 3612016"/>
              <a:gd name="connsiteX1" fmla="*/ 3612016 w 3612016"/>
              <a:gd name="connsiteY1" fmla="*/ 1806008 h 3612016"/>
              <a:gd name="connsiteX2" fmla="*/ 1806008 w 3612016"/>
              <a:gd name="connsiteY2" fmla="*/ 3612016 h 3612016"/>
              <a:gd name="connsiteX3" fmla="*/ 0 w 3612016"/>
              <a:gd name="connsiteY3" fmla="*/ 1806008 h 3612016"/>
              <a:gd name="connsiteX4" fmla="*/ 1806008 w 3612016"/>
              <a:gd name="connsiteY4" fmla="*/ 0 h 36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016" h="3612016">
                <a:moveTo>
                  <a:pt x="1806008" y="0"/>
                </a:moveTo>
                <a:cubicBezTo>
                  <a:pt x="2803439" y="0"/>
                  <a:pt x="3612016" y="808577"/>
                  <a:pt x="3612016" y="1806008"/>
                </a:cubicBezTo>
                <a:cubicBezTo>
                  <a:pt x="3612016" y="2803439"/>
                  <a:pt x="2803439" y="3612016"/>
                  <a:pt x="1806008" y="3612016"/>
                </a:cubicBezTo>
                <a:cubicBezTo>
                  <a:pt x="808577" y="3612016"/>
                  <a:pt x="0" y="2803439"/>
                  <a:pt x="0" y="1806008"/>
                </a:cubicBezTo>
                <a:cubicBezTo>
                  <a:pt x="0" y="808577"/>
                  <a:pt x="808577" y="0"/>
                  <a:pt x="1806008" y="0"/>
                </a:cubicBezTo>
                <a:close/>
              </a:path>
            </a:pathLst>
          </a:custGeom>
        </p:spPr>
      </p:pic>
      <p:cxnSp>
        <p:nvCxnSpPr>
          <p:cNvPr id="15" name="Conector recto 10"/>
          <p:cNvCxnSpPr/>
          <p:nvPr/>
        </p:nvCxnSpPr>
        <p:spPr>
          <a:xfrm flipV="1">
            <a:off x="960021" y="4156364"/>
            <a:ext cx="0" cy="254790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erda 47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ráfico 16"/>
          <p:cNvSpPr/>
          <p:nvPr/>
        </p:nvSpPr>
        <p:spPr>
          <a:xfrm>
            <a:off x="5824596" y="1"/>
            <a:ext cx="6178461" cy="6879706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1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79241" y="1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6" name="Rectángulo 2"/>
          <p:cNvSpPr/>
          <p:nvPr/>
        </p:nvSpPr>
        <p:spPr>
          <a:xfrm>
            <a:off x="334573" y="361664"/>
            <a:ext cx="17059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spc="300" dirty="0">
                <a:solidFill>
                  <a:srgbClr val="FFC000"/>
                </a:solidFill>
                <a:latin typeface="Oswald" panose="000005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01 </a:t>
            </a:r>
            <a:endParaRPr lang="es-ES" sz="6600" spc="3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573" y="1755415"/>
            <a:ext cx="10019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FFC000"/>
                </a:solidFill>
              </a:rPr>
              <a:t>项目设计</a:t>
            </a:r>
            <a:endParaRPr lang="en-US" altLang="zh-CN" sz="6600" dirty="0">
              <a:solidFill>
                <a:srgbClr val="FFC000"/>
              </a:solidFill>
            </a:endParaRPr>
          </a:p>
        </p:txBody>
      </p:sp>
      <p:pic>
        <p:nvPicPr>
          <p:cNvPr id="13" name="Marcador de posición de imagen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90953" y="4209686"/>
            <a:ext cx="2339408" cy="2339408"/>
          </a:xfrm>
          <a:custGeom>
            <a:avLst/>
            <a:gdLst>
              <a:gd name="connsiteX0" fmla="*/ 1806008 w 3612016"/>
              <a:gd name="connsiteY0" fmla="*/ 0 h 3612016"/>
              <a:gd name="connsiteX1" fmla="*/ 3612016 w 3612016"/>
              <a:gd name="connsiteY1" fmla="*/ 1806008 h 3612016"/>
              <a:gd name="connsiteX2" fmla="*/ 1806008 w 3612016"/>
              <a:gd name="connsiteY2" fmla="*/ 3612016 h 3612016"/>
              <a:gd name="connsiteX3" fmla="*/ 0 w 3612016"/>
              <a:gd name="connsiteY3" fmla="*/ 1806008 h 3612016"/>
              <a:gd name="connsiteX4" fmla="*/ 1806008 w 3612016"/>
              <a:gd name="connsiteY4" fmla="*/ 0 h 36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016" h="3612016">
                <a:moveTo>
                  <a:pt x="1806008" y="0"/>
                </a:moveTo>
                <a:cubicBezTo>
                  <a:pt x="2803439" y="0"/>
                  <a:pt x="3612016" y="808577"/>
                  <a:pt x="3612016" y="1806008"/>
                </a:cubicBezTo>
                <a:cubicBezTo>
                  <a:pt x="3612016" y="2803439"/>
                  <a:pt x="2803439" y="3612016"/>
                  <a:pt x="1806008" y="3612016"/>
                </a:cubicBezTo>
                <a:cubicBezTo>
                  <a:pt x="808577" y="3612016"/>
                  <a:pt x="0" y="2803439"/>
                  <a:pt x="0" y="1806008"/>
                </a:cubicBezTo>
                <a:cubicBezTo>
                  <a:pt x="0" y="808577"/>
                  <a:pt x="808577" y="0"/>
                  <a:pt x="1806008" y="0"/>
                </a:cubicBezTo>
                <a:close/>
              </a:path>
            </a:pathLst>
          </a:custGeom>
        </p:spPr>
      </p:pic>
      <p:cxnSp>
        <p:nvCxnSpPr>
          <p:cNvPr id="15" name="Conector recto 10"/>
          <p:cNvCxnSpPr/>
          <p:nvPr/>
        </p:nvCxnSpPr>
        <p:spPr>
          <a:xfrm flipV="1">
            <a:off x="960021" y="4156364"/>
            <a:ext cx="0" cy="254790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"/>
          <p:cNvSpPr/>
          <p:nvPr/>
        </p:nvSpPr>
        <p:spPr>
          <a:xfrm>
            <a:off x="10577076" y="4595308"/>
            <a:ext cx="1442407" cy="14547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Gráfico 16"/>
          <p:cNvSpPr/>
          <p:nvPr/>
        </p:nvSpPr>
        <p:spPr>
          <a:xfrm rot="10800000">
            <a:off x="7959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50296" y="104796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4"/>
          <p:cNvSpPr/>
          <p:nvPr/>
        </p:nvSpPr>
        <p:spPr>
          <a:xfrm>
            <a:off x="684277" y="4903119"/>
            <a:ext cx="853532" cy="839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文本框 21"/>
          <p:cNvSpPr txBox="1"/>
          <p:nvPr/>
        </p:nvSpPr>
        <p:spPr>
          <a:xfrm>
            <a:off x="798777" y="290251"/>
            <a:ext cx="5696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C000"/>
                </a:solidFill>
                <a:highlight>
                  <a:srgbClr val="000000"/>
                </a:highlight>
              </a:rPr>
              <a:t>数据导出</a:t>
            </a:r>
            <a:r>
              <a:rPr lang="en-US" altLang="zh-CN" sz="4000" dirty="0">
                <a:solidFill>
                  <a:srgbClr val="FFC000"/>
                </a:solidFill>
                <a:highlight>
                  <a:srgbClr val="000000"/>
                </a:highlight>
              </a:rPr>
              <a:t>excel</a:t>
            </a:r>
            <a:endParaRPr lang="zh-CN" altLang="en-US" sz="40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sp>
        <p:nvSpPr>
          <p:cNvPr id="23" name="Elipse 2"/>
          <p:cNvSpPr/>
          <p:nvPr/>
        </p:nvSpPr>
        <p:spPr>
          <a:xfrm>
            <a:off x="6239962" y="336155"/>
            <a:ext cx="1297858" cy="12871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Elipse 2"/>
          <p:cNvSpPr/>
          <p:nvPr/>
        </p:nvSpPr>
        <p:spPr>
          <a:xfrm>
            <a:off x="11164546" y="3212352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"/>
          <p:cNvSpPr/>
          <p:nvPr/>
        </p:nvSpPr>
        <p:spPr>
          <a:xfrm>
            <a:off x="9645366" y="901700"/>
            <a:ext cx="890221" cy="8946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Elipse 2"/>
          <p:cNvSpPr/>
          <p:nvPr/>
        </p:nvSpPr>
        <p:spPr>
          <a:xfrm>
            <a:off x="2110942" y="4254029"/>
            <a:ext cx="566558" cy="52852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Elipse 2"/>
          <p:cNvSpPr/>
          <p:nvPr/>
        </p:nvSpPr>
        <p:spPr>
          <a:xfrm>
            <a:off x="7693597" y="5480156"/>
            <a:ext cx="855740" cy="81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"/>
          <p:cNvSpPr/>
          <p:nvPr/>
        </p:nvSpPr>
        <p:spPr>
          <a:xfrm>
            <a:off x="11129224" y="290251"/>
            <a:ext cx="675426" cy="6867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3" y="1268384"/>
            <a:ext cx="6395896" cy="29452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4279" t="8674" r="6870" b="4724"/>
          <a:stretch>
            <a:fillRect/>
          </a:stretch>
        </p:blipFill>
        <p:spPr>
          <a:xfrm>
            <a:off x="3199427" y="4812113"/>
            <a:ext cx="1819835" cy="1047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4" y="4822964"/>
            <a:ext cx="1823231" cy="10375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773" y="2329081"/>
            <a:ext cx="5563206" cy="401808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874932" y="3333069"/>
            <a:ext cx="1736571" cy="1049315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"/>
          <p:cNvSpPr/>
          <p:nvPr/>
        </p:nvSpPr>
        <p:spPr>
          <a:xfrm>
            <a:off x="6542822" y="3564854"/>
            <a:ext cx="556478" cy="5753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Gráfico 16"/>
          <p:cNvSpPr/>
          <p:nvPr/>
        </p:nvSpPr>
        <p:spPr>
          <a:xfrm rot="10800000">
            <a:off x="0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Elipse 2"/>
          <p:cNvSpPr/>
          <p:nvPr/>
        </p:nvSpPr>
        <p:spPr>
          <a:xfrm>
            <a:off x="2178050" y="4367153"/>
            <a:ext cx="1245184" cy="1265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2"/>
          <p:cNvSpPr/>
          <p:nvPr/>
        </p:nvSpPr>
        <p:spPr>
          <a:xfrm>
            <a:off x="4834743" y="124397"/>
            <a:ext cx="1013334" cy="9723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Elipse 19"/>
          <p:cNvSpPr/>
          <p:nvPr/>
        </p:nvSpPr>
        <p:spPr>
          <a:xfrm>
            <a:off x="7680171" y="71085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34743" y="94001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2"/>
          <p:cNvSpPr/>
          <p:nvPr/>
        </p:nvSpPr>
        <p:spPr>
          <a:xfrm>
            <a:off x="8087366" y="4711763"/>
            <a:ext cx="1409601" cy="1467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Elipse 2"/>
          <p:cNvSpPr/>
          <p:nvPr/>
        </p:nvSpPr>
        <p:spPr>
          <a:xfrm>
            <a:off x="5474993" y="2202038"/>
            <a:ext cx="1067829" cy="10199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Elipse 2"/>
          <p:cNvSpPr/>
          <p:nvPr/>
        </p:nvSpPr>
        <p:spPr>
          <a:xfrm>
            <a:off x="5558046" y="5084330"/>
            <a:ext cx="732467" cy="680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Elipse 2"/>
          <p:cNvSpPr/>
          <p:nvPr/>
        </p:nvSpPr>
        <p:spPr>
          <a:xfrm>
            <a:off x="2041049" y="198545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5278" y="124397"/>
            <a:ext cx="4966192" cy="5175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" y="221458"/>
            <a:ext cx="5441825" cy="4083050"/>
          </a:xfrm>
          <a:prstGeom prst="rect">
            <a:avLst/>
          </a:prstGeom>
        </p:spPr>
      </p:pic>
      <p:sp>
        <p:nvSpPr>
          <p:cNvPr id="24" name="Elipse 2"/>
          <p:cNvSpPr/>
          <p:nvPr/>
        </p:nvSpPr>
        <p:spPr>
          <a:xfrm>
            <a:off x="833570" y="5722286"/>
            <a:ext cx="718584" cy="680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"/>
          <p:cNvSpPr/>
          <p:nvPr/>
        </p:nvSpPr>
        <p:spPr>
          <a:xfrm>
            <a:off x="10773495" y="5632450"/>
            <a:ext cx="1040649" cy="102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23" y="2458805"/>
            <a:ext cx="5362557" cy="424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erda 47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ráfico 16"/>
          <p:cNvSpPr/>
          <p:nvPr/>
        </p:nvSpPr>
        <p:spPr>
          <a:xfrm>
            <a:off x="5824596" y="1"/>
            <a:ext cx="6178461" cy="6879706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1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79241" y="1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6" name="Rectángulo 2"/>
          <p:cNvSpPr/>
          <p:nvPr/>
        </p:nvSpPr>
        <p:spPr>
          <a:xfrm>
            <a:off x="388785" y="1184171"/>
            <a:ext cx="18053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spc="300" dirty="0">
                <a:solidFill>
                  <a:srgbClr val="FFC000"/>
                </a:solidFill>
                <a:latin typeface="Oswald" panose="000005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05 </a:t>
            </a:r>
            <a:endParaRPr lang="es-ES" sz="6600" spc="3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9542" y="2717755"/>
            <a:ext cx="10019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FFC000"/>
                </a:solidFill>
              </a:rPr>
              <a:t>统计图表</a:t>
            </a:r>
            <a:endParaRPr lang="en-US" altLang="zh-CN" sz="6600" dirty="0">
              <a:solidFill>
                <a:srgbClr val="FFC000"/>
              </a:solidFill>
            </a:endParaRPr>
          </a:p>
        </p:txBody>
      </p:sp>
      <p:pic>
        <p:nvPicPr>
          <p:cNvPr id="13" name="Marcador de posición de imagen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90953" y="4209686"/>
            <a:ext cx="2339408" cy="2339408"/>
          </a:xfrm>
          <a:custGeom>
            <a:avLst/>
            <a:gdLst>
              <a:gd name="connsiteX0" fmla="*/ 1806008 w 3612016"/>
              <a:gd name="connsiteY0" fmla="*/ 0 h 3612016"/>
              <a:gd name="connsiteX1" fmla="*/ 3612016 w 3612016"/>
              <a:gd name="connsiteY1" fmla="*/ 1806008 h 3612016"/>
              <a:gd name="connsiteX2" fmla="*/ 1806008 w 3612016"/>
              <a:gd name="connsiteY2" fmla="*/ 3612016 h 3612016"/>
              <a:gd name="connsiteX3" fmla="*/ 0 w 3612016"/>
              <a:gd name="connsiteY3" fmla="*/ 1806008 h 3612016"/>
              <a:gd name="connsiteX4" fmla="*/ 1806008 w 3612016"/>
              <a:gd name="connsiteY4" fmla="*/ 0 h 36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016" h="3612016">
                <a:moveTo>
                  <a:pt x="1806008" y="0"/>
                </a:moveTo>
                <a:cubicBezTo>
                  <a:pt x="2803439" y="0"/>
                  <a:pt x="3612016" y="808577"/>
                  <a:pt x="3612016" y="1806008"/>
                </a:cubicBezTo>
                <a:cubicBezTo>
                  <a:pt x="3612016" y="2803439"/>
                  <a:pt x="2803439" y="3612016"/>
                  <a:pt x="1806008" y="3612016"/>
                </a:cubicBezTo>
                <a:cubicBezTo>
                  <a:pt x="808577" y="3612016"/>
                  <a:pt x="0" y="2803439"/>
                  <a:pt x="0" y="1806008"/>
                </a:cubicBezTo>
                <a:cubicBezTo>
                  <a:pt x="0" y="808577"/>
                  <a:pt x="808577" y="0"/>
                  <a:pt x="1806008" y="0"/>
                </a:cubicBezTo>
                <a:close/>
              </a:path>
            </a:pathLst>
          </a:custGeom>
        </p:spPr>
      </p:pic>
      <p:cxnSp>
        <p:nvCxnSpPr>
          <p:cNvPr id="15" name="Conector recto 10"/>
          <p:cNvCxnSpPr/>
          <p:nvPr/>
        </p:nvCxnSpPr>
        <p:spPr>
          <a:xfrm flipV="1">
            <a:off x="960021" y="4156364"/>
            <a:ext cx="0" cy="254790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736391" y="-21706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43" name="Cuerda 47"/>
          <p:cNvSpPr/>
          <p:nvPr/>
        </p:nvSpPr>
        <p:spPr>
          <a:xfrm>
            <a:off x="10122732" y="188963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7" y="672086"/>
            <a:ext cx="3749489" cy="284986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252" y="687468"/>
            <a:ext cx="3781091" cy="288022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053" y="656703"/>
            <a:ext cx="3781091" cy="2910992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31905" y="120650"/>
            <a:ext cx="3589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七天借阅率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  <p:sp>
        <p:nvSpPr>
          <p:cNvPr id="42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文本框 44"/>
          <p:cNvSpPr txBox="1"/>
          <p:nvPr/>
        </p:nvSpPr>
        <p:spPr>
          <a:xfrm>
            <a:off x="4301403" y="120650"/>
            <a:ext cx="3589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借阅书籍前十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28135" y="120650"/>
            <a:ext cx="3589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读者借书前十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260" y="3757351"/>
            <a:ext cx="4070875" cy="291099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696" y="3757350"/>
            <a:ext cx="4084557" cy="2910991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6" y="3830961"/>
            <a:ext cx="3738914" cy="2700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erda 47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erda 47"/>
          <p:cNvSpPr/>
          <p:nvPr/>
        </p:nvSpPr>
        <p:spPr>
          <a:xfrm rot="5400000">
            <a:off x="212615" y="4724703"/>
            <a:ext cx="4734867" cy="4968367"/>
          </a:xfrm>
          <a:prstGeom prst="chord">
            <a:avLst>
              <a:gd name="adj1" fmla="val 5847326"/>
              <a:gd name="adj2" fmla="val 1573501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ráfico 16"/>
          <p:cNvSpPr/>
          <p:nvPr/>
        </p:nvSpPr>
        <p:spPr>
          <a:xfrm>
            <a:off x="5824596" y="1"/>
            <a:ext cx="6178461" cy="6879706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1" name="Marcador de posición de imagen 23"/>
          <p:cNvPicPr>
            <a:picLocks noChangeAspect="1"/>
          </p:cNvPicPr>
          <p:nvPr/>
        </p:nvPicPr>
        <p:blipFill>
          <a:blip r:embed="rId1" cstate="screen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79241" y="1"/>
            <a:ext cx="5512759" cy="6879706"/>
          </a:xfrm>
          <a:custGeom>
            <a:avLst/>
            <a:gdLst>
              <a:gd name="connsiteX0" fmla="*/ 4887968 w 5512759"/>
              <a:gd name="connsiteY0" fmla="*/ 0 h 6872471"/>
              <a:gd name="connsiteX1" fmla="*/ 5510449 w 5512759"/>
              <a:gd name="connsiteY1" fmla="*/ 0 h 6872471"/>
              <a:gd name="connsiteX2" fmla="*/ 5509034 w 5512759"/>
              <a:gd name="connsiteY2" fmla="*/ 1710229 h 6872471"/>
              <a:gd name="connsiteX3" fmla="*/ 5512759 w 5512759"/>
              <a:gd name="connsiteY3" fmla="*/ 5162245 h 6872471"/>
              <a:gd name="connsiteX4" fmla="*/ 5511344 w 5512759"/>
              <a:gd name="connsiteY4" fmla="*/ 6872471 h 6872471"/>
              <a:gd name="connsiteX5" fmla="*/ 3379767 w 5512759"/>
              <a:gd name="connsiteY5" fmla="*/ 6872471 h 6872471"/>
              <a:gd name="connsiteX6" fmla="*/ 3078404 w 5512759"/>
              <a:gd name="connsiteY6" fmla="*/ 6857254 h 6872471"/>
              <a:gd name="connsiteX7" fmla="*/ 0 w 5512759"/>
              <a:gd name="connsiteY7" fmla="*/ 3445957 h 6872471"/>
              <a:gd name="connsiteX8" fmla="*/ 3429000 w 5512759"/>
              <a:gd name="connsiteY8" fmla="*/ 16957 h 687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759" h="6872471">
                <a:moveTo>
                  <a:pt x="4887968" y="0"/>
                </a:moveTo>
                <a:lnTo>
                  <a:pt x="5510449" y="0"/>
                </a:lnTo>
                <a:lnTo>
                  <a:pt x="5509034" y="1710229"/>
                </a:lnTo>
                <a:cubicBezTo>
                  <a:pt x="5509546" y="2859002"/>
                  <a:pt x="5512247" y="4013471"/>
                  <a:pt x="5512759" y="5162245"/>
                </a:cubicBezTo>
                <a:lnTo>
                  <a:pt x="5511344" y="6872471"/>
                </a:lnTo>
                <a:lnTo>
                  <a:pt x="3379767" y="6872471"/>
                </a:lnTo>
                <a:lnTo>
                  <a:pt x="3078404" y="6857254"/>
                </a:lnTo>
                <a:cubicBezTo>
                  <a:pt x="1349310" y="6681655"/>
                  <a:pt x="0" y="5221382"/>
                  <a:pt x="0" y="3445957"/>
                </a:cubicBezTo>
                <a:cubicBezTo>
                  <a:pt x="0" y="1552171"/>
                  <a:pt x="1535214" y="16957"/>
                  <a:pt x="3429000" y="16957"/>
                </a:cubicBezTo>
                <a:close/>
              </a:path>
            </a:pathLst>
          </a:custGeom>
        </p:spPr>
      </p:pic>
      <p:sp>
        <p:nvSpPr>
          <p:cNvPr id="6" name="Rectángulo 2"/>
          <p:cNvSpPr/>
          <p:nvPr/>
        </p:nvSpPr>
        <p:spPr>
          <a:xfrm>
            <a:off x="388785" y="1184171"/>
            <a:ext cx="183736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spc="300" dirty="0">
                <a:solidFill>
                  <a:srgbClr val="FFC000"/>
                </a:solidFill>
                <a:latin typeface="Oswald" panose="000005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06 </a:t>
            </a:r>
            <a:endParaRPr lang="es-ES" sz="6600" spc="3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9542" y="2717755"/>
            <a:ext cx="10019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FFC000"/>
                </a:solidFill>
              </a:rPr>
              <a:t>接口开发与测试</a:t>
            </a:r>
            <a:endParaRPr lang="en-US" altLang="zh-CN" sz="6600" dirty="0">
              <a:solidFill>
                <a:srgbClr val="FFC000"/>
              </a:solidFill>
            </a:endParaRPr>
          </a:p>
        </p:txBody>
      </p:sp>
      <p:pic>
        <p:nvPicPr>
          <p:cNvPr id="13" name="Marcador de posición de imagen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90953" y="4209686"/>
            <a:ext cx="2339408" cy="2339408"/>
          </a:xfrm>
          <a:custGeom>
            <a:avLst/>
            <a:gdLst>
              <a:gd name="connsiteX0" fmla="*/ 1806008 w 3612016"/>
              <a:gd name="connsiteY0" fmla="*/ 0 h 3612016"/>
              <a:gd name="connsiteX1" fmla="*/ 3612016 w 3612016"/>
              <a:gd name="connsiteY1" fmla="*/ 1806008 h 3612016"/>
              <a:gd name="connsiteX2" fmla="*/ 1806008 w 3612016"/>
              <a:gd name="connsiteY2" fmla="*/ 3612016 h 3612016"/>
              <a:gd name="connsiteX3" fmla="*/ 0 w 3612016"/>
              <a:gd name="connsiteY3" fmla="*/ 1806008 h 3612016"/>
              <a:gd name="connsiteX4" fmla="*/ 1806008 w 3612016"/>
              <a:gd name="connsiteY4" fmla="*/ 0 h 36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016" h="3612016">
                <a:moveTo>
                  <a:pt x="1806008" y="0"/>
                </a:moveTo>
                <a:cubicBezTo>
                  <a:pt x="2803439" y="0"/>
                  <a:pt x="3612016" y="808577"/>
                  <a:pt x="3612016" y="1806008"/>
                </a:cubicBezTo>
                <a:cubicBezTo>
                  <a:pt x="3612016" y="2803439"/>
                  <a:pt x="2803439" y="3612016"/>
                  <a:pt x="1806008" y="3612016"/>
                </a:cubicBezTo>
                <a:cubicBezTo>
                  <a:pt x="808577" y="3612016"/>
                  <a:pt x="0" y="2803439"/>
                  <a:pt x="0" y="1806008"/>
                </a:cubicBezTo>
                <a:cubicBezTo>
                  <a:pt x="0" y="808577"/>
                  <a:pt x="808577" y="0"/>
                  <a:pt x="1806008" y="0"/>
                </a:cubicBezTo>
                <a:close/>
              </a:path>
            </a:pathLst>
          </a:custGeom>
        </p:spPr>
      </p:pic>
      <p:cxnSp>
        <p:nvCxnSpPr>
          <p:cNvPr id="15" name="Conector recto 10"/>
          <p:cNvCxnSpPr/>
          <p:nvPr/>
        </p:nvCxnSpPr>
        <p:spPr>
          <a:xfrm flipV="1">
            <a:off x="960021" y="4156364"/>
            <a:ext cx="0" cy="254790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"/>
          <p:cNvSpPr/>
          <p:nvPr/>
        </p:nvSpPr>
        <p:spPr>
          <a:xfrm>
            <a:off x="6542822" y="3564854"/>
            <a:ext cx="556478" cy="5753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Gráfico 16"/>
          <p:cNvSpPr/>
          <p:nvPr/>
        </p:nvSpPr>
        <p:spPr>
          <a:xfrm rot="10800000">
            <a:off x="0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Elipse 2"/>
          <p:cNvSpPr/>
          <p:nvPr/>
        </p:nvSpPr>
        <p:spPr>
          <a:xfrm>
            <a:off x="2178050" y="4367153"/>
            <a:ext cx="1245184" cy="1265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2"/>
          <p:cNvSpPr/>
          <p:nvPr/>
        </p:nvSpPr>
        <p:spPr>
          <a:xfrm>
            <a:off x="4834743" y="124397"/>
            <a:ext cx="1013334" cy="9723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Elipse 19"/>
          <p:cNvSpPr/>
          <p:nvPr/>
        </p:nvSpPr>
        <p:spPr>
          <a:xfrm>
            <a:off x="7573010" y="122928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34743" y="94001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2"/>
          <p:cNvSpPr/>
          <p:nvPr/>
        </p:nvSpPr>
        <p:spPr>
          <a:xfrm>
            <a:off x="8087366" y="4711763"/>
            <a:ext cx="1409601" cy="1467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Elipse 2"/>
          <p:cNvSpPr/>
          <p:nvPr/>
        </p:nvSpPr>
        <p:spPr>
          <a:xfrm>
            <a:off x="5474993" y="2202038"/>
            <a:ext cx="1067829" cy="10199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Elipse 2"/>
          <p:cNvSpPr/>
          <p:nvPr/>
        </p:nvSpPr>
        <p:spPr>
          <a:xfrm>
            <a:off x="5558046" y="5084330"/>
            <a:ext cx="732467" cy="680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Elipse 2"/>
          <p:cNvSpPr/>
          <p:nvPr/>
        </p:nvSpPr>
        <p:spPr>
          <a:xfrm>
            <a:off x="2041049" y="198545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Elipse 2"/>
          <p:cNvSpPr/>
          <p:nvPr/>
        </p:nvSpPr>
        <p:spPr>
          <a:xfrm>
            <a:off x="833570" y="5722286"/>
            <a:ext cx="718584" cy="680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"/>
          <p:cNvSpPr/>
          <p:nvPr/>
        </p:nvSpPr>
        <p:spPr>
          <a:xfrm>
            <a:off x="10773495" y="5632450"/>
            <a:ext cx="1040649" cy="102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004" y="455329"/>
            <a:ext cx="5945857" cy="5893928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476706" y="23958"/>
            <a:ext cx="5337438" cy="2010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0784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接口测试：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使用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ApiFox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测试用例，检测接口耗时、通过率、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URL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、断言通过等数据，检测用例数达到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300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，通过率达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100%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。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6" name="图片 25"/>
          <p:cNvPicPr/>
          <p:nvPr/>
        </p:nvPicPr>
        <p:blipFill rotWithShape="1">
          <a:blip r:embed="rId2"/>
          <a:srcRect l="144" t="557" r="22363" b="-557"/>
          <a:stretch>
            <a:fillRect/>
          </a:stretch>
        </p:blipFill>
        <p:spPr>
          <a:xfrm>
            <a:off x="6211297" y="2278577"/>
            <a:ext cx="5813530" cy="3326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"/>
          <p:cNvSpPr/>
          <p:nvPr/>
        </p:nvSpPr>
        <p:spPr>
          <a:xfrm>
            <a:off x="6542822" y="3564854"/>
            <a:ext cx="556478" cy="5753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Gráfico 16"/>
          <p:cNvSpPr/>
          <p:nvPr/>
        </p:nvSpPr>
        <p:spPr>
          <a:xfrm rot="10800000">
            <a:off x="0" y="0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Elipse 2"/>
          <p:cNvSpPr/>
          <p:nvPr/>
        </p:nvSpPr>
        <p:spPr>
          <a:xfrm>
            <a:off x="2178050" y="4367153"/>
            <a:ext cx="1245184" cy="1265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2"/>
          <p:cNvSpPr/>
          <p:nvPr/>
        </p:nvSpPr>
        <p:spPr>
          <a:xfrm>
            <a:off x="4834743" y="124397"/>
            <a:ext cx="1013334" cy="9723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Elipse 19"/>
          <p:cNvSpPr/>
          <p:nvPr/>
        </p:nvSpPr>
        <p:spPr>
          <a:xfrm>
            <a:off x="7573010" y="122928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19"/>
          <p:cNvSpPr/>
          <p:nvPr/>
        </p:nvSpPr>
        <p:spPr>
          <a:xfrm>
            <a:off x="4834743" y="94001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2"/>
          <p:cNvSpPr/>
          <p:nvPr/>
        </p:nvSpPr>
        <p:spPr>
          <a:xfrm>
            <a:off x="8087366" y="4711763"/>
            <a:ext cx="1409601" cy="1467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Elipse 2"/>
          <p:cNvSpPr/>
          <p:nvPr/>
        </p:nvSpPr>
        <p:spPr>
          <a:xfrm>
            <a:off x="5474993" y="2202038"/>
            <a:ext cx="1067829" cy="10199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Elipse 2"/>
          <p:cNvSpPr/>
          <p:nvPr/>
        </p:nvSpPr>
        <p:spPr>
          <a:xfrm>
            <a:off x="5558046" y="5084330"/>
            <a:ext cx="732467" cy="680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Elipse 2"/>
          <p:cNvSpPr/>
          <p:nvPr/>
        </p:nvSpPr>
        <p:spPr>
          <a:xfrm>
            <a:off x="2041049" y="198545"/>
            <a:ext cx="338110" cy="3336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Elipse 2"/>
          <p:cNvSpPr/>
          <p:nvPr/>
        </p:nvSpPr>
        <p:spPr>
          <a:xfrm>
            <a:off x="833570" y="5722286"/>
            <a:ext cx="718584" cy="680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"/>
          <p:cNvSpPr/>
          <p:nvPr/>
        </p:nvSpPr>
        <p:spPr>
          <a:xfrm>
            <a:off x="10773495" y="5632450"/>
            <a:ext cx="1040649" cy="102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08" y="812726"/>
            <a:ext cx="5278649" cy="523254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029212" y="-31869"/>
            <a:ext cx="5337438" cy="235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0784" rIns="91440" bIns="0" numCol="1" anchor="ctr" anchorCtr="0" compatLnSpc="1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接口性能测试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00" dirty="0">
                <a:effectLst/>
                <a:latin typeface="+mn-ea"/>
                <a:cs typeface="宋体" panose="02010600030101010101" pitchFamily="2" charset="-122"/>
              </a:rPr>
              <a:t>  </a:t>
            </a:r>
            <a:r>
              <a:rPr lang="zh-CN" altLang="zh-CN" sz="1800" kern="100" dirty="0">
                <a:effectLst/>
                <a:latin typeface="+mn-ea"/>
                <a:cs typeface="宋体" panose="02010600030101010101" pitchFamily="2" charset="-122"/>
              </a:rPr>
              <a:t>接口性能测试利用</a:t>
            </a:r>
            <a:r>
              <a:rPr lang="en-US" altLang="zh-CN" sz="1800" kern="100" dirty="0" err="1">
                <a:effectLst/>
                <a:latin typeface="+mn-ea"/>
                <a:cs typeface="宋体" panose="02010600030101010101" pitchFamily="2" charset="-122"/>
              </a:rPr>
              <a:t>ApiFox</a:t>
            </a:r>
            <a:r>
              <a:rPr lang="zh-CN" altLang="zh-CN" sz="1800" kern="100" dirty="0">
                <a:effectLst/>
                <a:latin typeface="+mn-ea"/>
                <a:cs typeface="宋体" panose="02010600030101010101" pitchFamily="2" charset="-122"/>
              </a:rPr>
              <a:t>完成，针对高频接口模拟并发压力，采集响应时间、吞吐量等数据。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界面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测试加载时间、交互响应速度，检查是否存在布局卡顿、资源加载阻塞问题。</a:t>
            </a:r>
            <a:endParaRPr lang="zh-CN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/>
          <p:nvPr/>
        </p:nvPicPr>
        <p:blipFill>
          <a:blip r:embed="rId2"/>
          <a:stretch>
            <a:fillRect/>
          </a:stretch>
        </p:blipFill>
        <p:spPr>
          <a:xfrm>
            <a:off x="5424442" y="2572238"/>
            <a:ext cx="6741978" cy="2736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"/>
          <p:cNvSpPr/>
          <p:nvPr/>
        </p:nvSpPr>
        <p:spPr>
          <a:xfrm>
            <a:off x="7661916" y="4714275"/>
            <a:ext cx="1409601" cy="1467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19"/>
          <p:cNvSpPr/>
          <p:nvPr/>
        </p:nvSpPr>
        <p:spPr>
          <a:xfrm>
            <a:off x="7573010" y="122928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19"/>
          <p:cNvSpPr/>
          <p:nvPr/>
        </p:nvSpPr>
        <p:spPr>
          <a:xfrm>
            <a:off x="4946563" y="1053676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Gráfico 16"/>
          <p:cNvSpPr/>
          <p:nvPr/>
        </p:nvSpPr>
        <p:spPr>
          <a:xfrm rot="10800000">
            <a:off x="-11876" y="-4751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文本框 24"/>
          <p:cNvSpPr txBox="1"/>
          <p:nvPr/>
        </p:nvSpPr>
        <p:spPr>
          <a:xfrm>
            <a:off x="402074" y="317321"/>
            <a:ext cx="3438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zh-CN" altLang="en-US" sz="4400" dirty="0">
                <a:solidFill>
                  <a:srgbClr val="FFC000"/>
                </a:solidFill>
                <a:highlight>
                  <a:srgbClr val="000000"/>
                </a:highlight>
              </a:rPr>
              <a:t>软件测试 </a:t>
            </a:r>
            <a:endParaRPr lang="zh-CN" altLang="en-US" sz="44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330200" y="1529926"/>
          <a:ext cx="9683752" cy="38612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0938"/>
                <a:gridCol w="2420938"/>
                <a:gridCol w="2420938"/>
                <a:gridCol w="2420938"/>
              </a:tblGrid>
              <a:tr h="518142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工具链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覆盖范围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目标覆盖率</a:t>
                      </a:r>
                      <a:endParaRPr lang="zh-CN" altLang="en-US" dirty="0"/>
                    </a:p>
                  </a:txBody>
                  <a:tcPr/>
                </a:tc>
              </a:tr>
              <a:tr h="518142">
                <a:tc>
                  <a:txBody>
                    <a:bodyPr/>
                    <a:lstStyle/>
                    <a:p>
                      <a:r>
                        <a:rPr lang="zh-CN" altLang="en-US" dirty="0"/>
                        <a:t>单元测试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核心业务逻辑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80%+</a:t>
                      </a:r>
                      <a:endParaRPr lang="zh-CN" altLang="en-US" dirty="0"/>
                    </a:p>
                  </a:txBody>
                  <a:tcPr/>
                </a:tc>
              </a:tr>
              <a:tr h="518142">
                <a:tc>
                  <a:txBody>
                    <a:bodyPr/>
                    <a:lstStyle/>
                    <a:p>
                      <a:r>
                        <a:rPr lang="zh-CN" altLang="en-US" dirty="0"/>
                        <a:t>集成测试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800" kern="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Test </a:t>
                      </a:r>
                      <a:r>
                        <a:rPr lang="en-US" altLang="zh-CN" sz="1800" kern="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r>
                        <a:rPr lang="en-US" sz="1800" kern="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ontainers</a:t>
                      </a:r>
                      <a:endParaRPr lang="zh-CN" sz="18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服务间接口调用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70%+</a:t>
                      </a:r>
                      <a:endParaRPr lang="zh-CN" altLang="en-US" dirty="0"/>
                    </a:p>
                  </a:txBody>
                  <a:tcPr/>
                </a:tc>
              </a:tr>
              <a:tr h="518142">
                <a:tc>
                  <a:txBody>
                    <a:bodyPr/>
                    <a:lstStyle/>
                    <a:p>
                      <a:r>
                        <a:rPr lang="en-US" altLang="zh-CN" dirty="0"/>
                        <a:t>API</a:t>
                      </a:r>
                      <a:r>
                        <a:rPr lang="zh-CN" altLang="en-US" dirty="0"/>
                        <a:t>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APIFOX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200+</a:t>
                      </a:r>
                      <a:r>
                        <a:rPr lang="zh-CN" altLang="en-US" dirty="0"/>
                        <a:t>接口功能验证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100%+</a:t>
                      </a:r>
                      <a:endParaRPr lang="zh-CN" altLang="en-US" dirty="0"/>
                    </a:p>
                  </a:txBody>
                  <a:tcPr/>
                </a:tc>
              </a:tr>
              <a:tr h="894328">
                <a:tc>
                  <a:txBody>
                    <a:bodyPr/>
                    <a:lstStyle/>
                    <a:p>
                      <a:r>
                        <a:rPr lang="zh-CN" altLang="en-US" dirty="0"/>
                        <a:t>端到端测试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Qt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完整业务流程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如预约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借阅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归还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50%+</a:t>
                      </a:r>
                      <a:endParaRPr lang="zh-CN" altLang="en-US" dirty="0"/>
                    </a:p>
                  </a:txBody>
                  <a:tcPr/>
                </a:tc>
              </a:tr>
              <a:tr h="894328">
                <a:tc>
                  <a:txBody>
                    <a:bodyPr/>
                    <a:lstStyle/>
                    <a:p>
                      <a:r>
                        <a:rPr lang="zh-CN" altLang="en-US" dirty="0"/>
                        <a:t>性能测试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JMeter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高并发场景下的系统稳定性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Elipse 2"/>
          <p:cNvSpPr/>
          <p:nvPr/>
        </p:nvSpPr>
        <p:spPr>
          <a:xfrm>
            <a:off x="10459407" y="1086762"/>
            <a:ext cx="938844" cy="869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2"/>
          <p:cNvSpPr/>
          <p:nvPr/>
        </p:nvSpPr>
        <p:spPr>
          <a:xfrm>
            <a:off x="5290471" y="218652"/>
            <a:ext cx="966586" cy="94974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Elipse 2"/>
          <p:cNvSpPr/>
          <p:nvPr/>
        </p:nvSpPr>
        <p:spPr>
          <a:xfrm>
            <a:off x="7862611" y="872913"/>
            <a:ext cx="504105" cy="4762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Elipse 2"/>
          <p:cNvSpPr/>
          <p:nvPr/>
        </p:nvSpPr>
        <p:spPr>
          <a:xfrm>
            <a:off x="988145" y="5571913"/>
            <a:ext cx="1040649" cy="102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Elipse 2"/>
          <p:cNvSpPr/>
          <p:nvPr/>
        </p:nvSpPr>
        <p:spPr>
          <a:xfrm>
            <a:off x="2874519" y="5207661"/>
            <a:ext cx="656081" cy="6597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Elipse 2"/>
          <p:cNvSpPr/>
          <p:nvPr/>
        </p:nvSpPr>
        <p:spPr>
          <a:xfrm>
            <a:off x="10459407" y="4775623"/>
            <a:ext cx="1402393" cy="140641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Elipse 2"/>
          <p:cNvSpPr/>
          <p:nvPr/>
        </p:nvSpPr>
        <p:spPr>
          <a:xfrm>
            <a:off x="4664864" y="5571913"/>
            <a:ext cx="1040649" cy="102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Elipse 2"/>
          <p:cNvSpPr/>
          <p:nvPr/>
        </p:nvSpPr>
        <p:spPr>
          <a:xfrm>
            <a:off x="6839777" y="6208574"/>
            <a:ext cx="354330" cy="320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/>
          <p:cNvCxnSpPr/>
          <p:nvPr/>
        </p:nvCxnSpPr>
        <p:spPr>
          <a:xfrm>
            <a:off x="1002622" y="17891"/>
            <a:ext cx="0" cy="684806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443;p8"/>
          <p:cNvSpPr txBox="1"/>
          <p:nvPr/>
        </p:nvSpPr>
        <p:spPr>
          <a:xfrm rot="16200000">
            <a:off x="-2403798" y="2875002"/>
            <a:ext cx="66816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200" b="1" spc="8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BookManage</a:t>
            </a:r>
            <a:endParaRPr sz="7200" spc="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728;p33"/>
          <p:cNvSpPr txBox="1"/>
          <p:nvPr/>
        </p:nvSpPr>
        <p:spPr>
          <a:xfrm>
            <a:off x="2317736" y="2825014"/>
            <a:ext cx="2414797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</a:rPr>
              <a:t>项目概述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Roboto" panose="02000000000000000000" pitchFamily="2" charset="0"/>
            </a:endParaRPr>
          </a:p>
        </p:txBody>
      </p:sp>
      <p:sp>
        <p:nvSpPr>
          <p:cNvPr id="4" name="Google Shape;1721;p33"/>
          <p:cNvSpPr/>
          <p:nvPr/>
        </p:nvSpPr>
        <p:spPr>
          <a:xfrm>
            <a:off x="1597639" y="1909419"/>
            <a:ext cx="1806277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01</a:t>
            </a:r>
            <a:endParaRPr sz="66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5" name="Google Shape;1728;p33"/>
          <p:cNvSpPr txBox="1"/>
          <p:nvPr/>
        </p:nvSpPr>
        <p:spPr>
          <a:xfrm>
            <a:off x="4345897" y="4570077"/>
            <a:ext cx="167390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软件开发前期准备与架构</a:t>
            </a:r>
            <a:endParaRPr lang="es-ES" sz="32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1721;p33"/>
          <p:cNvSpPr/>
          <p:nvPr/>
        </p:nvSpPr>
        <p:spPr>
          <a:xfrm>
            <a:off x="4223861" y="3500700"/>
            <a:ext cx="135055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02</a:t>
            </a:r>
            <a:endParaRPr sz="6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9" name="Google Shape;1728;p33"/>
          <p:cNvSpPr txBox="1"/>
          <p:nvPr/>
        </p:nvSpPr>
        <p:spPr>
          <a:xfrm>
            <a:off x="6418455" y="2545135"/>
            <a:ext cx="193606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功能与技术亮点与接口开发</a:t>
            </a:r>
            <a:endParaRPr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Google Shape;1721;p33"/>
          <p:cNvSpPr/>
          <p:nvPr/>
        </p:nvSpPr>
        <p:spPr>
          <a:xfrm>
            <a:off x="6418455" y="1529513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03</a:t>
            </a:r>
            <a:endParaRPr sz="6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11" name="Google Shape;1728;p33"/>
          <p:cNvSpPr txBox="1"/>
          <p:nvPr/>
        </p:nvSpPr>
        <p:spPr>
          <a:xfrm>
            <a:off x="8979383" y="4896903"/>
            <a:ext cx="194896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  <a:sym typeface="Century Gothic" panose="020B0502020202020204"/>
              </a:rPr>
              <a:t>功能展示与总结</a:t>
            </a:r>
            <a:r>
              <a:rPr lang="en-US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.</a:t>
            </a:r>
            <a:endParaRPr sz="2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1721;p33"/>
          <p:cNvSpPr/>
          <p:nvPr/>
        </p:nvSpPr>
        <p:spPr>
          <a:xfrm>
            <a:off x="8460846" y="3446890"/>
            <a:ext cx="202355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04</a:t>
            </a:r>
            <a:endParaRPr sz="96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779034" y="3429000"/>
            <a:ext cx="0" cy="342900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953663" y="17890"/>
            <a:ext cx="0" cy="342900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7243638" y="3429000"/>
            <a:ext cx="0" cy="342900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9644932" y="17890"/>
            <a:ext cx="0" cy="3429000"/>
          </a:xfrm>
          <a:prstGeom prst="line">
            <a:avLst/>
          </a:prstGeom>
          <a:ln w="127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ipse 2"/>
          <p:cNvSpPr/>
          <p:nvPr/>
        </p:nvSpPr>
        <p:spPr>
          <a:xfrm>
            <a:off x="5339382" y="4543213"/>
            <a:ext cx="1040649" cy="102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Elipse 19"/>
          <p:cNvSpPr/>
          <p:nvPr/>
        </p:nvSpPr>
        <p:spPr>
          <a:xfrm>
            <a:off x="4850296" y="1047960"/>
            <a:ext cx="5621793" cy="5545943"/>
          </a:xfrm>
          <a:prstGeom prst="ellipse">
            <a:avLst/>
          </a:prstGeom>
          <a:solidFill>
            <a:srgbClr val="FFA84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ráfico 16"/>
          <p:cNvSpPr/>
          <p:nvPr/>
        </p:nvSpPr>
        <p:spPr>
          <a:xfrm rot="10800000">
            <a:off x="0" y="-48203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" name="Rectángulo redondeado 30"/>
          <p:cNvSpPr/>
          <p:nvPr/>
        </p:nvSpPr>
        <p:spPr>
          <a:xfrm>
            <a:off x="265459" y="358718"/>
            <a:ext cx="6357591" cy="4479982"/>
          </a:xfrm>
          <a:prstGeom prst="roundRect">
            <a:avLst>
              <a:gd name="adj" fmla="val 1795"/>
            </a:avLst>
          </a:prstGeom>
          <a:solidFill>
            <a:srgbClr val="FCFBD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Elipse 19"/>
          <p:cNvSpPr/>
          <p:nvPr/>
        </p:nvSpPr>
        <p:spPr>
          <a:xfrm>
            <a:off x="7879662" y="0"/>
            <a:ext cx="4311299" cy="4311299"/>
          </a:xfrm>
          <a:prstGeom prst="ellipse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文本框 2"/>
          <p:cNvSpPr txBox="1"/>
          <p:nvPr/>
        </p:nvSpPr>
        <p:spPr>
          <a:xfrm>
            <a:off x="600356" y="523818"/>
            <a:ext cx="6077764" cy="4144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未来规划：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能力集成：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自然语言处理实现智能问答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图像识别支持图书封面自动分类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移动端拓展：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开发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iOS/Android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移动应用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微信小程序集成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区块链应用： 借阅记录上链存证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版权保护与溯源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联合学习：  跨图书馆数据共享分析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隐私计算保护用户数据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Elipse 2"/>
          <p:cNvSpPr/>
          <p:nvPr/>
        </p:nvSpPr>
        <p:spPr>
          <a:xfrm>
            <a:off x="346864" y="4772840"/>
            <a:ext cx="1040649" cy="102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2"/>
          <p:cNvSpPr/>
          <p:nvPr/>
        </p:nvSpPr>
        <p:spPr>
          <a:xfrm>
            <a:off x="2218364" y="5578532"/>
            <a:ext cx="517776" cy="5365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2"/>
          <p:cNvSpPr/>
          <p:nvPr/>
        </p:nvSpPr>
        <p:spPr>
          <a:xfrm>
            <a:off x="4619446" y="101550"/>
            <a:ext cx="719936" cy="7015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 redondeado 30"/>
          <p:cNvSpPr/>
          <p:nvPr/>
        </p:nvSpPr>
        <p:spPr>
          <a:xfrm>
            <a:off x="6957947" y="299518"/>
            <a:ext cx="4770754" cy="5669481"/>
          </a:xfrm>
          <a:prstGeom prst="roundRect">
            <a:avLst>
              <a:gd name="adj" fmla="val 1795"/>
            </a:avLst>
          </a:prstGeom>
          <a:solidFill>
            <a:srgbClr val="FCFBD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2891" y="817892"/>
            <a:ext cx="4065526" cy="473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spcBef>
                <a:spcPts val="20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结论</a:t>
            </a:r>
            <a:r>
              <a:rPr lang="zh-CN" altLang="en-US" sz="2800" b="1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：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本系统采用现代化技术架构，结合微服务与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C++ Qt 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开发，实现了高性能、可扩展的图书管理解决方案。系统在安全性、可维护性和用户体验方面达到行业领先水平，为图书馆数字化转型提供了可靠的技术支撑。通过容器化部署与自动化运维，大幅降低了系统维护成本，提升了服务可用性。未来将持续引入前沿技术，进一步提升系统智能化水平与服务能力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6"/>
          <p:cNvSpPr/>
          <p:nvPr/>
        </p:nvSpPr>
        <p:spPr>
          <a:xfrm rot="10800000">
            <a:off x="-44481" y="0"/>
            <a:ext cx="5923444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67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3" y="1650995"/>
            <a:ext cx="6618369" cy="33578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10189" y="317286"/>
            <a:ext cx="340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FFC000"/>
                </a:solidFill>
                <a:highlight>
                  <a:srgbClr val="0000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应用场景</a:t>
            </a:r>
            <a:endParaRPr lang="zh-CN" altLang="en-US" sz="5400" b="1" dirty="0">
              <a:solidFill>
                <a:srgbClr val="FFC000"/>
              </a:solidFill>
              <a:highlight>
                <a:srgbClr val="0000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Rectángulo redondeado 38"/>
          <p:cNvSpPr/>
          <p:nvPr/>
        </p:nvSpPr>
        <p:spPr>
          <a:xfrm>
            <a:off x="6912930" y="918579"/>
            <a:ext cx="5044160" cy="5223407"/>
          </a:xfrm>
          <a:prstGeom prst="roundRect">
            <a:avLst>
              <a:gd name="adj" fmla="val 2115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文本框 22"/>
          <p:cNvSpPr txBox="1"/>
          <p:nvPr/>
        </p:nvSpPr>
        <p:spPr>
          <a:xfrm>
            <a:off x="7303008" y="1131665"/>
            <a:ext cx="422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应用场景模拟为学校图书馆</a:t>
            </a:r>
            <a:endParaRPr lang="zh-CN" altLang="en-US" dirty="0"/>
          </a:p>
        </p:txBody>
      </p:sp>
      <p:sp>
        <p:nvSpPr>
          <p:cNvPr id="24" name="Shape 20"/>
          <p:cNvSpPr/>
          <p:nvPr/>
        </p:nvSpPr>
        <p:spPr>
          <a:xfrm>
            <a:off x="7156086" y="1733411"/>
            <a:ext cx="273761" cy="268403"/>
          </a:xfrm>
          <a:prstGeom prst="ellipse">
            <a:avLst/>
          </a:prstGeom>
          <a:solidFill>
            <a:srgbClr val="F9E673">
              <a:alpha val="0"/>
            </a:srgbClr>
          </a:solidFill>
          <a:ln w="41275">
            <a:solidFill>
              <a:srgbClr val="F9E673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7147317" y="1816529"/>
            <a:ext cx="273761" cy="26840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7238728" y="1794024"/>
            <a:ext cx="164592" cy="166233"/>
          </a:xfrm>
          <a:prstGeom prst="ellipse">
            <a:avLst/>
          </a:prstGeom>
          <a:solidFill>
            <a:srgbClr val="FFA84E"/>
          </a:solidFill>
        </p:spPr>
      </p:sp>
      <p:sp>
        <p:nvSpPr>
          <p:cNvPr id="27" name="Text 23"/>
          <p:cNvSpPr/>
          <p:nvPr/>
        </p:nvSpPr>
        <p:spPr>
          <a:xfrm>
            <a:off x="7238728" y="1867613"/>
            <a:ext cx="164592" cy="1662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7513223" y="1595885"/>
            <a:ext cx="3798575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用户群体：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管理员 </a:t>
            </a:r>
            <a:r>
              <a:rPr lang="en-US" altLang="zh-CN" dirty="0"/>
              <a:t>——</a:t>
            </a:r>
            <a:r>
              <a:rPr lang="zh-CN" altLang="en-US" dirty="0"/>
              <a:t>学校图书馆工作人员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读者</a:t>
            </a:r>
            <a:r>
              <a:rPr lang="en-US" altLang="zh-CN" dirty="0"/>
              <a:t>——</a:t>
            </a:r>
            <a:r>
              <a:rPr lang="zh-CN" altLang="en-US" dirty="0"/>
              <a:t>教职工，学生</a:t>
            </a:r>
            <a:endParaRPr lang="zh-CN" altLang="en-US" dirty="0"/>
          </a:p>
        </p:txBody>
      </p:sp>
      <p:sp>
        <p:nvSpPr>
          <p:cNvPr id="29" name="Shape 20"/>
          <p:cNvSpPr/>
          <p:nvPr/>
        </p:nvSpPr>
        <p:spPr>
          <a:xfrm>
            <a:off x="7129559" y="3062985"/>
            <a:ext cx="273761" cy="268403"/>
          </a:xfrm>
          <a:prstGeom prst="ellipse">
            <a:avLst/>
          </a:prstGeom>
          <a:solidFill>
            <a:srgbClr val="F9E673">
              <a:alpha val="0"/>
            </a:srgbClr>
          </a:solidFill>
          <a:ln w="41275">
            <a:solidFill>
              <a:srgbClr val="F9E673"/>
            </a:solidFill>
            <a:prstDash val="solid"/>
          </a:ln>
        </p:spPr>
      </p:sp>
      <p:sp>
        <p:nvSpPr>
          <p:cNvPr id="30" name="Shape 22"/>
          <p:cNvSpPr/>
          <p:nvPr/>
        </p:nvSpPr>
        <p:spPr>
          <a:xfrm>
            <a:off x="7220712" y="3114069"/>
            <a:ext cx="164592" cy="166233"/>
          </a:xfrm>
          <a:prstGeom prst="ellipse">
            <a:avLst/>
          </a:prstGeom>
          <a:solidFill>
            <a:srgbClr val="FFA84E"/>
          </a:solidFill>
        </p:spPr>
      </p:sp>
      <p:sp>
        <p:nvSpPr>
          <p:cNvPr id="31" name="文本框 30"/>
          <p:cNvSpPr txBox="1"/>
          <p:nvPr/>
        </p:nvSpPr>
        <p:spPr>
          <a:xfrm>
            <a:off x="7494731" y="3009742"/>
            <a:ext cx="3498672" cy="294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新生入学或教职工入职时，管理员将他们添加至系统中，设置不同权限，管理员对学校图书、读者、借阅进行管理，读者预充值一定金额，线上预约图书后至图书馆借阅，并在规定期限内归还，逾期罚款，扣充值金额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ráfico 16"/>
          <p:cNvSpPr/>
          <p:nvPr/>
        </p:nvSpPr>
        <p:spPr>
          <a:xfrm rot="10800000">
            <a:off x="0" y="-14472"/>
            <a:ext cx="5512842" cy="6886943"/>
          </a:xfrm>
          <a:custGeom>
            <a:avLst/>
            <a:gdLst>
              <a:gd name="connsiteX0" fmla="*/ 3429000 w 6858000"/>
              <a:gd name="connsiteY0" fmla="*/ 6858000 h 6858000"/>
              <a:gd name="connsiteX1" fmla="*/ 0 w 6858000"/>
              <a:gd name="connsiteY1" fmla="*/ 3429000 h 6858000"/>
              <a:gd name="connsiteX2" fmla="*/ 3429000 w 6858000"/>
              <a:gd name="connsiteY2" fmla="*/ 0 h 6858000"/>
              <a:gd name="connsiteX3" fmla="*/ 6858000 w 6858000"/>
              <a:gd name="connsiteY3" fmla="*/ 0 h 6858000"/>
              <a:gd name="connsiteX4" fmla="*/ 6858000 w 6858000"/>
              <a:gd name="connsiteY4" fmla="*/ 6858000 h 6858000"/>
              <a:gd name="connsiteX5" fmla="*/ 3429000 w 6858000"/>
              <a:gd name="connsiteY5" fmla="*/ 6858000 h 6858000"/>
              <a:gd name="connsiteX0-1" fmla="*/ 3429000 w 6858000"/>
              <a:gd name="connsiteY0-2" fmla="*/ 6858000 h 6874626"/>
              <a:gd name="connsiteX1-3" fmla="*/ 0 w 6858000"/>
              <a:gd name="connsiteY1-4" fmla="*/ 3429000 h 6874626"/>
              <a:gd name="connsiteX2-5" fmla="*/ 3429000 w 6858000"/>
              <a:gd name="connsiteY2-6" fmla="*/ 0 h 6874626"/>
              <a:gd name="connsiteX3-7" fmla="*/ 6858000 w 6858000"/>
              <a:gd name="connsiteY3-8" fmla="*/ 0 h 6874626"/>
              <a:gd name="connsiteX4-9" fmla="*/ 5095702 w 6858000"/>
              <a:gd name="connsiteY4-10" fmla="*/ 6874626 h 6874626"/>
              <a:gd name="connsiteX5-11" fmla="*/ 3429000 w 6858000"/>
              <a:gd name="connsiteY5-12" fmla="*/ 6858000 h 6874626"/>
              <a:gd name="connsiteX0-13" fmla="*/ 3429000 w 5112327"/>
              <a:gd name="connsiteY0-14" fmla="*/ 6858000 h 6874626"/>
              <a:gd name="connsiteX1-15" fmla="*/ 0 w 5112327"/>
              <a:gd name="connsiteY1-16" fmla="*/ 3429000 h 6874626"/>
              <a:gd name="connsiteX2-17" fmla="*/ 3429000 w 5112327"/>
              <a:gd name="connsiteY2-18" fmla="*/ 0 h 6874626"/>
              <a:gd name="connsiteX3-19" fmla="*/ 5112327 w 5112327"/>
              <a:gd name="connsiteY3-20" fmla="*/ 33251 h 6874626"/>
              <a:gd name="connsiteX4-21" fmla="*/ 5095702 w 5112327"/>
              <a:gd name="connsiteY4-22" fmla="*/ 6874626 h 6874626"/>
              <a:gd name="connsiteX5-23" fmla="*/ 3429000 w 5112327"/>
              <a:gd name="connsiteY5-24" fmla="*/ 6858000 h 6874626"/>
              <a:gd name="connsiteX0-25" fmla="*/ 3429000 w 5095903"/>
              <a:gd name="connsiteY0-26" fmla="*/ 6858000 h 6874626"/>
              <a:gd name="connsiteX1-27" fmla="*/ 0 w 5095903"/>
              <a:gd name="connsiteY1-28" fmla="*/ 3429000 h 6874626"/>
              <a:gd name="connsiteX2-29" fmla="*/ 3429000 w 5095903"/>
              <a:gd name="connsiteY2-30" fmla="*/ 0 h 6874626"/>
              <a:gd name="connsiteX3-31" fmla="*/ 4995949 w 5095903"/>
              <a:gd name="connsiteY3-32" fmla="*/ 16625 h 6874626"/>
              <a:gd name="connsiteX4-33" fmla="*/ 5095702 w 5095903"/>
              <a:gd name="connsiteY4-34" fmla="*/ 6874626 h 6874626"/>
              <a:gd name="connsiteX5-35" fmla="*/ 3429000 w 5095903"/>
              <a:gd name="connsiteY5-36" fmla="*/ 6858000 h 6874626"/>
              <a:gd name="connsiteX0-37" fmla="*/ 3429000 w 5096182"/>
              <a:gd name="connsiteY0-38" fmla="*/ 6874626 h 6891252"/>
              <a:gd name="connsiteX1-39" fmla="*/ 0 w 5096182"/>
              <a:gd name="connsiteY1-40" fmla="*/ 3445626 h 6891252"/>
              <a:gd name="connsiteX2-41" fmla="*/ 3429000 w 5096182"/>
              <a:gd name="connsiteY2-42" fmla="*/ 16626 h 6891252"/>
              <a:gd name="connsiteX3-43" fmla="*/ 5062451 w 5096182"/>
              <a:gd name="connsiteY3-44" fmla="*/ 0 h 6891252"/>
              <a:gd name="connsiteX4-45" fmla="*/ 5095702 w 5096182"/>
              <a:gd name="connsiteY4-46" fmla="*/ 6891252 h 6891252"/>
              <a:gd name="connsiteX5-47" fmla="*/ 3429000 w 5096182"/>
              <a:gd name="connsiteY5-48" fmla="*/ 6874626 h 6891252"/>
              <a:gd name="connsiteX0-49" fmla="*/ 3429000 w 5096280"/>
              <a:gd name="connsiteY0-50" fmla="*/ 6866534 h 6883160"/>
              <a:gd name="connsiteX1-51" fmla="*/ 0 w 5096280"/>
              <a:gd name="connsiteY1-52" fmla="*/ 3437534 h 6883160"/>
              <a:gd name="connsiteX2-53" fmla="*/ 3429000 w 5096280"/>
              <a:gd name="connsiteY2-54" fmla="*/ 8534 h 6883160"/>
              <a:gd name="connsiteX3-55" fmla="*/ 5070543 w 5096280"/>
              <a:gd name="connsiteY3-56" fmla="*/ 0 h 6883160"/>
              <a:gd name="connsiteX4-57" fmla="*/ 5095702 w 5096280"/>
              <a:gd name="connsiteY4-58" fmla="*/ 6883160 h 6883160"/>
              <a:gd name="connsiteX5-59" fmla="*/ 3429000 w 5096280"/>
              <a:gd name="connsiteY5-60" fmla="*/ 6866534 h 6883160"/>
              <a:gd name="connsiteX0-61" fmla="*/ 3429000 w 5097206"/>
              <a:gd name="connsiteY0-62" fmla="*/ 6858442 h 6875068"/>
              <a:gd name="connsiteX1-63" fmla="*/ 0 w 5097206"/>
              <a:gd name="connsiteY1-64" fmla="*/ 3429442 h 6875068"/>
              <a:gd name="connsiteX2-65" fmla="*/ 3429000 w 5097206"/>
              <a:gd name="connsiteY2-66" fmla="*/ 442 h 6875068"/>
              <a:gd name="connsiteX3-67" fmla="*/ 5094819 w 5097206"/>
              <a:gd name="connsiteY3-68" fmla="*/ 0 h 6875068"/>
              <a:gd name="connsiteX4-69" fmla="*/ 5095702 w 5097206"/>
              <a:gd name="connsiteY4-70" fmla="*/ 6875068 h 6875068"/>
              <a:gd name="connsiteX5-71" fmla="*/ 3429000 w 5097206"/>
              <a:gd name="connsiteY5-72" fmla="*/ 6858442 h 6875068"/>
              <a:gd name="connsiteX0-73" fmla="*/ 3429000 w 5511391"/>
              <a:gd name="connsiteY0-74" fmla="*/ 6858442 h 6863193"/>
              <a:gd name="connsiteX1-75" fmla="*/ 0 w 5511391"/>
              <a:gd name="connsiteY1-76" fmla="*/ 3429442 h 6863193"/>
              <a:gd name="connsiteX2-77" fmla="*/ 3429000 w 5511391"/>
              <a:gd name="connsiteY2-78" fmla="*/ 442 h 6863193"/>
              <a:gd name="connsiteX3-79" fmla="*/ 5094819 w 5511391"/>
              <a:gd name="connsiteY3-80" fmla="*/ 0 h 6863193"/>
              <a:gd name="connsiteX4-81" fmla="*/ 5511338 w 5511391"/>
              <a:gd name="connsiteY4-82" fmla="*/ 6863193 h 6863193"/>
              <a:gd name="connsiteX5-83" fmla="*/ 3429000 w 5511391"/>
              <a:gd name="connsiteY5-84" fmla="*/ 6858442 h 6863193"/>
              <a:gd name="connsiteX0-85" fmla="*/ 3429000 w 5512842"/>
              <a:gd name="connsiteY0-86" fmla="*/ 6882192 h 6886943"/>
              <a:gd name="connsiteX1-87" fmla="*/ 0 w 5512842"/>
              <a:gd name="connsiteY1-88" fmla="*/ 3453192 h 6886943"/>
              <a:gd name="connsiteX2-89" fmla="*/ 3429000 w 5512842"/>
              <a:gd name="connsiteY2-90" fmla="*/ 24192 h 6886943"/>
              <a:gd name="connsiteX3-91" fmla="*/ 5510455 w 5512842"/>
              <a:gd name="connsiteY3-92" fmla="*/ 0 h 6886943"/>
              <a:gd name="connsiteX4-93" fmla="*/ 5511338 w 5512842"/>
              <a:gd name="connsiteY4-94" fmla="*/ 6886943 h 6886943"/>
              <a:gd name="connsiteX5-95" fmla="*/ 3429000 w 5512842"/>
              <a:gd name="connsiteY5-96" fmla="*/ 6882192 h 6886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512842" h="6886943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9ECD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7" name="Grupo 6"/>
          <p:cNvGrpSpPr/>
          <p:nvPr/>
        </p:nvGrpSpPr>
        <p:grpSpPr>
          <a:xfrm>
            <a:off x="638753" y="2647312"/>
            <a:ext cx="3051374" cy="3275940"/>
            <a:chOff x="439971" y="2365547"/>
            <a:chExt cx="2708746" cy="3275940"/>
          </a:xfrm>
        </p:grpSpPr>
        <p:cxnSp>
          <p:nvCxnSpPr>
            <p:cNvPr id="23" name="Conector recto 22"/>
            <p:cNvCxnSpPr/>
            <p:nvPr/>
          </p:nvCxnSpPr>
          <p:spPr>
            <a:xfrm>
              <a:off x="439971" y="2365547"/>
              <a:ext cx="2708746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439971" y="5641487"/>
              <a:ext cx="2708746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图片 30" descr="IMG_256">
            <a:hlinkClick r:id="rId1"/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32" y="1629505"/>
            <a:ext cx="6595808" cy="51689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314019" y="392935"/>
            <a:ext cx="3849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zh-CN" altLang="en-US" sz="4400" dirty="0">
                <a:solidFill>
                  <a:srgbClr val="FFC000"/>
                </a:solidFill>
                <a:highlight>
                  <a:srgbClr val="000000"/>
                </a:highlight>
              </a:rPr>
              <a:t>功能模块介绍 </a:t>
            </a:r>
            <a:endParaRPr lang="zh-CN" altLang="en-US" sz="44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7651091" y="1073654"/>
            <a:ext cx="1358349" cy="555851"/>
          </a:xfrm>
          <a:prstGeom prst="roundRect">
            <a:avLst/>
          </a:prstGeom>
          <a:solidFill>
            <a:srgbClr val="FCFB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/>
          <p:cNvSpPr/>
          <p:nvPr/>
        </p:nvSpPr>
        <p:spPr>
          <a:xfrm>
            <a:off x="4689089" y="2075119"/>
            <a:ext cx="1159968" cy="522065"/>
          </a:xfrm>
          <a:prstGeom prst="roundRect">
            <a:avLst/>
          </a:prstGeom>
          <a:solidFill>
            <a:srgbClr val="FCFB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75011" y="1166913"/>
            <a:ext cx="149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管理员模式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40676" y="2179147"/>
            <a:ext cx="133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数据统计</a:t>
            </a:r>
            <a:endParaRPr lang="zh-CN" altLang="en-US" dirty="0"/>
          </a:p>
        </p:txBody>
      </p:sp>
      <p:sp>
        <p:nvSpPr>
          <p:cNvPr id="61" name="矩形: 圆角 60"/>
          <p:cNvSpPr/>
          <p:nvPr/>
        </p:nvSpPr>
        <p:spPr>
          <a:xfrm>
            <a:off x="6078419" y="2098378"/>
            <a:ext cx="1159968" cy="522065"/>
          </a:xfrm>
          <a:prstGeom prst="roundRect">
            <a:avLst/>
          </a:prstGeom>
          <a:solidFill>
            <a:srgbClr val="FCFB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6082010" y="2162844"/>
            <a:ext cx="133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图书管理</a:t>
            </a:r>
            <a:endParaRPr lang="zh-CN" altLang="en-US" dirty="0"/>
          </a:p>
        </p:txBody>
      </p:sp>
      <p:sp>
        <p:nvSpPr>
          <p:cNvPr id="63" name="矩形: 圆角 62"/>
          <p:cNvSpPr/>
          <p:nvPr/>
        </p:nvSpPr>
        <p:spPr>
          <a:xfrm>
            <a:off x="7537353" y="2103613"/>
            <a:ext cx="1585825" cy="522065"/>
          </a:xfrm>
          <a:prstGeom prst="roundRect">
            <a:avLst/>
          </a:prstGeom>
          <a:solidFill>
            <a:srgbClr val="FCFB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7500838" y="2176833"/>
            <a:ext cx="1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借阅</a:t>
            </a:r>
            <a:r>
              <a:rPr lang="en-US" altLang="zh-CN" dirty="0"/>
              <a:t>/</a:t>
            </a:r>
            <a:r>
              <a:rPr lang="zh-CN" altLang="en-US" dirty="0"/>
              <a:t>预约管理</a:t>
            </a:r>
            <a:endParaRPr lang="zh-CN" altLang="en-US" dirty="0"/>
          </a:p>
        </p:txBody>
      </p:sp>
      <p:sp>
        <p:nvSpPr>
          <p:cNvPr id="65" name="矩形: 圆角 64"/>
          <p:cNvSpPr/>
          <p:nvPr/>
        </p:nvSpPr>
        <p:spPr>
          <a:xfrm>
            <a:off x="9416572" y="2086477"/>
            <a:ext cx="1159968" cy="522065"/>
          </a:xfrm>
          <a:prstGeom prst="roundRect">
            <a:avLst/>
          </a:prstGeom>
          <a:solidFill>
            <a:srgbClr val="FCFB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/>
          <p:cNvSpPr/>
          <p:nvPr/>
        </p:nvSpPr>
        <p:spPr>
          <a:xfrm>
            <a:off x="10824392" y="2103613"/>
            <a:ext cx="1159968" cy="522065"/>
          </a:xfrm>
          <a:prstGeom prst="roundRect">
            <a:avLst/>
          </a:prstGeom>
          <a:solidFill>
            <a:srgbClr val="FCFB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9416572" y="2174744"/>
            <a:ext cx="1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读者管理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10869934" y="2182581"/>
            <a:ext cx="1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日期模拟</a:t>
            </a:r>
            <a:endParaRPr lang="zh-CN" altLang="en-US" dirty="0"/>
          </a:p>
        </p:txBody>
      </p:sp>
      <p:cxnSp>
        <p:nvCxnSpPr>
          <p:cNvPr id="22" name="直接连接符 21"/>
          <p:cNvCxnSpPr>
            <a:stCxn id="2" idx="2"/>
            <a:endCxn id="63" idx="0"/>
          </p:cNvCxnSpPr>
          <p:nvPr/>
        </p:nvCxnSpPr>
        <p:spPr>
          <a:xfrm>
            <a:off x="8330266" y="1629505"/>
            <a:ext cx="0" cy="474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252620" y="1770607"/>
            <a:ext cx="6155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249084" y="1781966"/>
            <a:ext cx="0" cy="3185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61" idx="0"/>
          </p:cNvCxnSpPr>
          <p:nvPr/>
        </p:nvCxnSpPr>
        <p:spPr>
          <a:xfrm flipV="1">
            <a:off x="6658403" y="1770607"/>
            <a:ext cx="0" cy="327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65" idx="0"/>
          </p:cNvCxnSpPr>
          <p:nvPr/>
        </p:nvCxnSpPr>
        <p:spPr>
          <a:xfrm flipV="1">
            <a:off x="9996556" y="1770607"/>
            <a:ext cx="0" cy="315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6" idx="0"/>
          </p:cNvCxnSpPr>
          <p:nvPr/>
        </p:nvCxnSpPr>
        <p:spPr>
          <a:xfrm flipV="1">
            <a:off x="11404376" y="1770607"/>
            <a:ext cx="3536" cy="3330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upo 53"/>
          <p:cNvGrpSpPr/>
          <p:nvPr/>
        </p:nvGrpSpPr>
        <p:grpSpPr>
          <a:xfrm>
            <a:off x="6831626" y="4457024"/>
            <a:ext cx="5152734" cy="1204946"/>
            <a:chOff x="1058677" y="2945645"/>
            <a:chExt cx="6358721" cy="1673783"/>
          </a:xfrm>
          <a:solidFill>
            <a:srgbClr val="F9E673"/>
          </a:solidFill>
        </p:grpSpPr>
        <p:sp>
          <p:nvSpPr>
            <p:cNvPr id="108" name="Arco de bloque 17"/>
            <p:cNvSpPr/>
            <p:nvPr/>
          </p:nvSpPr>
          <p:spPr>
            <a:xfrm>
              <a:off x="4213608" y="2993146"/>
              <a:ext cx="1626282" cy="1626282"/>
            </a:xfrm>
            <a:prstGeom prst="blockArc">
              <a:avLst>
                <a:gd name="adj1" fmla="val 10800000"/>
                <a:gd name="adj2" fmla="val 21569649"/>
                <a:gd name="adj3" fmla="val 30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09" name="Arco de bloque 18"/>
            <p:cNvSpPr/>
            <p:nvPr/>
          </p:nvSpPr>
          <p:spPr>
            <a:xfrm rot="10800000">
              <a:off x="5791116" y="2945645"/>
              <a:ext cx="1626282" cy="1626282"/>
            </a:xfrm>
            <a:prstGeom prst="blockArc">
              <a:avLst>
                <a:gd name="adj1" fmla="val 10800000"/>
                <a:gd name="adj2" fmla="val 21569649"/>
                <a:gd name="adj3" fmla="val 30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0" name="Arco de bloque 4"/>
            <p:cNvSpPr/>
            <p:nvPr/>
          </p:nvSpPr>
          <p:spPr>
            <a:xfrm>
              <a:off x="1058677" y="2993146"/>
              <a:ext cx="1626282" cy="1626282"/>
            </a:xfrm>
            <a:prstGeom prst="blockArc">
              <a:avLst>
                <a:gd name="adj1" fmla="val 10800000"/>
                <a:gd name="adj2" fmla="val 21569649"/>
                <a:gd name="adj3" fmla="val 30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1" name="Arco de bloque 14"/>
            <p:cNvSpPr/>
            <p:nvPr/>
          </p:nvSpPr>
          <p:spPr>
            <a:xfrm rot="10800000">
              <a:off x="2636185" y="2945645"/>
              <a:ext cx="1626282" cy="1626282"/>
            </a:xfrm>
            <a:prstGeom prst="blockArc">
              <a:avLst>
                <a:gd name="adj1" fmla="val 10800000"/>
                <a:gd name="adj2" fmla="val 21569649"/>
                <a:gd name="adj3" fmla="val 30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12" name="Elipse 20"/>
          <p:cNvSpPr/>
          <p:nvPr/>
        </p:nvSpPr>
        <p:spPr>
          <a:xfrm>
            <a:off x="8367835" y="4612140"/>
            <a:ext cx="857976" cy="84056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7" name="Elipse 38"/>
          <p:cNvSpPr/>
          <p:nvPr/>
        </p:nvSpPr>
        <p:spPr>
          <a:xfrm>
            <a:off x="6756348" y="5042399"/>
            <a:ext cx="204558" cy="2004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Elipse 39"/>
          <p:cNvSpPr/>
          <p:nvPr/>
        </p:nvSpPr>
        <p:spPr>
          <a:xfrm>
            <a:off x="11831526" y="4959294"/>
            <a:ext cx="230400" cy="2004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Elipse 20"/>
          <p:cNvSpPr/>
          <p:nvPr/>
        </p:nvSpPr>
        <p:spPr>
          <a:xfrm>
            <a:off x="7068408" y="4622117"/>
            <a:ext cx="857976" cy="84056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Elipse 20"/>
          <p:cNvSpPr/>
          <p:nvPr/>
        </p:nvSpPr>
        <p:spPr>
          <a:xfrm>
            <a:off x="9664834" y="4622117"/>
            <a:ext cx="857976" cy="84056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4" name="Elipse 20"/>
          <p:cNvSpPr/>
          <p:nvPr/>
        </p:nvSpPr>
        <p:spPr>
          <a:xfrm>
            <a:off x="10903562" y="4622117"/>
            <a:ext cx="857976" cy="84056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5" name="文本框 124"/>
          <p:cNvSpPr txBox="1"/>
          <p:nvPr/>
        </p:nvSpPr>
        <p:spPr>
          <a:xfrm>
            <a:off x="7173421" y="4719233"/>
            <a:ext cx="65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图书检索</a:t>
            </a:r>
            <a:endParaRPr lang="zh-CN" altLang="en-US" dirty="0"/>
          </a:p>
        </p:txBody>
      </p:sp>
      <p:sp>
        <p:nvSpPr>
          <p:cNvPr id="126" name="文本框 125"/>
          <p:cNvSpPr txBox="1"/>
          <p:nvPr/>
        </p:nvSpPr>
        <p:spPr>
          <a:xfrm>
            <a:off x="8486731" y="4697531"/>
            <a:ext cx="65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图书借阅</a:t>
            </a:r>
            <a:endParaRPr lang="zh-CN" altLang="en-US" dirty="0"/>
          </a:p>
        </p:txBody>
      </p:sp>
      <p:sp>
        <p:nvSpPr>
          <p:cNvPr id="127" name="矩形: 圆角 126"/>
          <p:cNvSpPr/>
          <p:nvPr/>
        </p:nvSpPr>
        <p:spPr>
          <a:xfrm>
            <a:off x="9206145" y="3399671"/>
            <a:ext cx="1159968" cy="555850"/>
          </a:xfrm>
          <a:prstGeom prst="roundRect">
            <a:avLst/>
          </a:prstGeom>
          <a:solidFill>
            <a:srgbClr val="FCFB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/>
          <p:cNvSpPr txBox="1"/>
          <p:nvPr/>
        </p:nvSpPr>
        <p:spPr>
          <a:xfrm>
            <a:off x="9255616" y="3492930"/>
            <a:ext cx="149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读者模式</a:t>
            </a:r>
            <a:endParaRPr lang="zh-CN" altLang="en-US" dirty="0"/>
          </a:p>
        </p:txBody>
      </p:sp>
      <p:sp>
        <p:nvSpPr>
          <p:cNvPr id="130" name="文本框 129"/>
          <p:cNvSpPr txBox="1"/>
          <p:nvPr/>
        </p:nvSpPr>
        <p:spPr>
          <a:xfrm>
            <a:off x="9775439" y="4709256"/>
            <a:ext cx="65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信息修改</a:t>
            </a:r>
            <a:endParaRPr lang="zh-CN" altLang="en-US" dirty="0"/>
          </a:p>
        </p:txBody>
      </p:sp>
      <p:sp>
        <p:nvSpPr>
          <p:cNvPr id="131" name="文本框 130"/>
          <p:cNvSpPr txBox="1"/>
          <p:nvPr/>
        </p:nvSpPr>
        <p:spPr>
          <a:xfrm>
            <a:off x="11033899" y="4704282"/>
            <a:ext cx="65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接收通知</a:t>
            </a:r>
            <a:endParaRPr lang="zh-CN" altLang="en-US" dirty="0"/>
          </a:p>
        </p:txBody>
      </p:sp>
      <p:sp>
        <p:nvSpPr>
          <p:cNvPr id="132" name="矩形: 圆角 131"/>
          <p:cNvSpPr/>
          <p:nvPr/>
        </p:nvSpPr>
        <p:spPr>
          <a:xfrm>
            <a:off x="7638407" y="158558"/>
            <a:ext cx="1358349" cy="555851"/>
          </a:xfrm>
          <a:prstGeom prst="roundRect">
            <a:avLst/>
          </a:prstGeom>
          <a:solidFill>
            <a:srgbClr val="FCFB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7662327" y="251817"/>
            <a:ext cx="149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管理员登录</a:t>
            </a:r>
            <a:endParaRPr lang="zh-CN" altLang="en-US" dirty="0"/>
          </a:p>
        </p:txBody>
      </p:sp>
      <p:cxnSp>
        <p:nvCxnSpPr>
          <p:cNvPr id="134" name="直接连接符 133"/>
          <p:cNvCxnSpPr>
            <a:endCxn id="2" idx="0"/>
          </p:cNvCxnSpPr>
          <p:nvPr/>
        </p:nvCxnSpPr>
        <p:spPr>
          <a:xfrm>
            <a:off x="8330266" y="688268"/>
            <a:ext cx="0" cy="3853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6" name="矩形: 圆角 135"/>
          <p:cNvSpPr/>
          <p:nvPr/>
        </p:nvSpPr>
        <p:spPr>
          <a:xfrm>
            <a:off x="7326763" y="3393710"/>
            <a:ext cx="1159968" cy="555850"/>
          </a:xfrm>
          <a:prstGeom prst="roundRect">
            <a:avLst/>
          </a:prstGeom>
          <a:solidFill>
            <a:srgbClr val="FCFB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文本框 136"/>
          <p:cNvSpPr txBox="1"/>
          <p:nvPr/>
        </p:nvSpPr>
        <p:spPr>
          <a:xfrm>
            <a:off x="7376234" y="3486969"/>
            <a:ext cx="149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读者登录</a:t>
            </a:r>
            <a:endParaRPr lang="zh-CN" altLang="en-US" dirty="0"/>
          </a:p>
        </p:txBody>
      </p:sp>
      <p:cxnSp>
        <p:nvCxnSpPr>
          <p:cNvPr id="143" name="直接箭头连接符 142"/>
          <p:cNvCxnSpPr>
            <a:endCxn id="127" idx="1"/>
          </p:cNvCxnSpPr>
          <p:nvPr/>
        </p:nvCxnSpPr>
        <p:spPr>
          <a:xfrm>
            <a:off x="8486731" y="3675073"/>
            <a:ext cx="719414" cy="2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/>
          <p:cNvCxnSpPr/>
          <p:nvPr/>
        </p:nvCxnSpPr>
        <p:spPr>
          <a:xfrm>
            <a:off x="5922024" y="0"/>
            <a:ext cx="0" cy="6858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596118" y="2165300"/>
            <a:ext cx="398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solidFill>
                  <a:schemeClr val="bg1"/>
                </a:solidFill>
                <a:latin typeface="Oswald Medium" panose="000006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管理员界面</a:t>
            </a:r>
            <a:endParaRPr lang="es-ES" sz="5400" b="1" spc="300" dirty="0">
              <a:solidFill>
                <a:schemeClr val="bg1"/>
              </a:solidFill>
              <a:latin typeface="Oswald Medium" panose="00000600000000000000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5920650" y="544038"/>
            <a:ext cx="136328" cy="1363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hape 20"/>
          <p:cNvSpPr/>
          <p:nvPr/>
        </p:nvSpPr>
        <p:spPr>
          <a:xfrm>
            <a:off x="5822558" y="454781"/>
            <a:ext cx="273761" cy="268403"/>
          </a:xfrm>
          <a:prstGeom prst="ellipse">
            <a:avLst/>
          </a:prstGeom>
          <a:solidFill>
            <a:srgbClr val="FFC000">
              <a:alpha val="0"/>
            </a:srgbClr>
          </a:solidFill>
          <a:ln w="41275">
            <a:solidFill>
              <a:srgbClr val="FFC000"/>
            </a:solidFill>
            <a:prstDash val="solid"/>
          </a:ln>
        </p:spPr>
      </p:sp>
      <p:sp>
        <p:nvSpPr>
          <p:cNvPr id="17" name="Elipse 5"/>
          <p:cNvSpPr/>
          <p:nvPr/>
        </p:nvSpPr>
        <p:spPr>
          <a:xfrm>
            <a:off x="5913804" y="1887230"/>
            <a:ext cx="136328" cy="1363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Shape 20"/>
          <p:cNvSpPr/>
          <p:nvPr/>
        </p:nvSpPr>
        <p:spPr>
          <a:xfrm>
            <a:off x="5815712" y="1797973"/>
            <a:ext cx="273761" cy="268403"/>
          </a:xfrm>
          <a:prstGeom prst="ellipse">
            <a:avLst/>
          </a:prstGeom>
          <a:solidFill>
            <a:srgbClr val="FFC000">
              <a:alpha val="0"/>
            </a:srgbClr>
          </a:solidFill>
          <a:ln w="41275">
            <a:solidFill>
              <a:srgbClr val="FFC000"/>
            </a:solidFill>
            <a:prstDash val="solid"/>
          </a:ln>
        </p:spPr>
      </p:sp>
      <p:sp>
        <p:nvSpPr>
          <p:cNvPr id="3" name="文本框 2"/>
          <p:cNvSpPr txBox="1"/>
          <p:nvPr/>
        </p:nvSpPr>
        <p:spPr>
          <a:xfrm>
            <a:off x="6173765" y="389096"/>
            <a:ext cx="24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图书管理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444" y="1747508"/>
            <a:ext cx="24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读者管理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1801" y="3088630"/>
            <a:ext cx="24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预约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借阅管理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56443" y="4132485"/>
            <a:ext cx="24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统计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75327" y="5206994"/>
            <a:ext cx="24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日期模拟（统计）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98227" y="752930"/>
            <a:ext cx="542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管理员可以新建图书、删除图书修改图书信息，添加减少册数，进行图书分类管理，导出全部图书</a:t>
            </a:r>
            <a:r>
              <a:rPr lang="en-US" altLang="zh-CN" dirty="0">
                <a:solidFill>
                  <a:schemeClr val="bg1"/>
                </a:solidFill>
              </a:rPr>
              <a:t>excel</a:t>
            </a:r>
            <a:r>
              <a:rPr lang="zh-CN" altLang="en-US" dirty="0">
                <a:solidFill>
                  <a:schemeClr val="bg1"/>
                </a:solidFill>
              </a:rPr>
              <a:t>表格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37770" y="2096289"/>
            <a:ext cx="5255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管理员可以新建读者、删除读者修改读者信息，进行读者余额充值，进行读者权限管理，导出全部读者</a:t>
            </a:r>
            <a:r>
              <a:rPr lang="en-US" altLang="zh-CN" dirty="0">
                <a:solidFill>
                  <a:schemeClr val="bg1"/>
                </a:solidFill>
              </a:rPr>
              <a:t>excel</a:t>
            </a:r>
            <a:r>
              <a:rPr lang="zh-CN" altLang="en-US" dirty="0">
                <a:solidFill>
                  <a:schemeClr val="bg1"/>
                </a:solidFill>
              </a:rPr>
              <a:t>表格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Elipse 5"/>
          <p:cNvSpPr/>
          <p:nvPr/>
        </p:nvSpPr>
        <p:spPr>
          <a:xfrm>
            <a:off x="5897381" y="3205132"/>
            <a:ext cx="136328" cy="1363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Shape 20"/>
          <p:cNvSpPr/>
          <p:nvPr/>
        </p:nvSpPr>
        <p:spPr>
          <a:xfrm>
            <a:off x="5799289" y="3115875"/>
            <a:ext cx="273761" cy="268403"/>
          </a:xfrm>
          <a:prstGeom prst="ellipse">
            <a:avLst/>
          </a:prstGeom>
          <a:solidFill>
            <a:srgbClr val="FFC000">
              <a:alpha val="0"/>
            </a:srgbClr>
          </a:solidFill>
          <a:ln w="41275">
            <a:solidFill>
              <a:srgbClr val="FFC000"/>
            </a:solidFill>
            <a:prstDash val="solid"/>
          </a:ln>
        </p:spPr>
      </p:sp>
      <p:sp>
        <p:nvSpPr>
          <p:cNvPr id="11" name="文本框 10"/>
          <p:cNvSpPr txBox="1"/>
          <p:nvPr/>
        </p:nvSpPr>
        <p:spPr>
          <a:xfrm>
            <a:off x="6010547" y="3439648"/>
            <a:ext cx="5492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管理员可对图书预约，借阅，续借，归还进行管理，能够导出全部借阅信息</a:t>
            </a:r>
            <a:r>
              <a:rPr lang="en-US" altLang="zh-CN" dirty="0">
                <a:solidFill>
                  <a:schemeClr val="bg1"/>
                </a:solidFill>
              </a:rPr>
              <a:t>excel</a:t>
            </a:r>
            <a:r>
              <a:rPr lang="zh-CN" altLang="en-US" dirty="0">
                <a:solidFill>
                  <a:schemeClr val="bg1"/>
                </a:solidFill>
              </a:rPr>
              <a:t>表格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Elipse 5"/>
          <p:cNvSpPr/>
          <p:nvPr/>
        </p:nvSpPr>
        <p:spPr>
          <a:xfrm>
            <a:off x="5897381" y="4272207"/>
            <a:ext cx="136328" cy="1363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Shape 20"/>
          <p:cNvSpPr/>
          <p:nvPr/>
        </p:nvSpPr>
        <p:spPr>
          <a:xfrm>
            <a:off x="5799289" y="4182950"/>
            <a:ext cx="273761" cy="268403"/>
          </a:xfrm>
          <a:prstGeom prst="ellipse">
            <a:avLst/>
          </a:prstGeom>
          <a:solidFill>
            <a:srgbClr val="FFC000">
              <a:alpha val="0"/>
            </a:srgbClr>
          </a:solidFill>
          <a:ln w="41275">
            <a:solidFill>
              <a:srgbClr val="FFC000"/>
            </a:solidFill>
            <a:prstDash val="solid"/>
          </a:ln>
        </p:spPr>
      </p:sp>
      <p:sp>
        <p:nvSpPr>
          <p:cNvPr id="28" name="文本框 27"/>
          <p:cNvSpPr txBox="1"/>
          <p:nvPr/>
        </p:nvSpPr>
        <p:spPr>
          <a:xfrm>
            <a:off x="6021490" y="4506008"/>
            <a:ext cx="531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管理员可以查看七天借阅率，被借阅书籍前十及读者借书前十的统计图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Elipse 5"/>
          <p:cNvSpPr/>
          <p:nvPr/>
        </p:nvSpPr>
        <p:spPr>
          <a:xfrm>
            <a:off x="5875015" y="5341329"/>
            <a:ext cx="136328" cy="1363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Shape 20"/>
          <p:cNvSpPr/>
          <p:nvPr/>
        </p:nvSpPr>
        <p:spPr>
          <a:xfrm>
            <a:off x="5776923" y="5252072"/>
            <a:ext cx="273761" cy="268403"/>
          </a:xfrm>
          <a:prstGeom prst="ellipse">
            <a:avLst/>
          </a:prstGeom>
          <a:solidFill>
            <a:srgbClr val="FFC000">
              <a:alpha val="0"/>
            </a:srgbClr>
          </a:solidFill>
          <a:ln w="41275">
            <a:solidFill>
              <a:srgbClr val="FFC000"/>
            </a:solidFill>
            <a:prstDash val="solid"/>
          </a:ln>
        </p:spPr>
      </p:sp>
      <p:sp>
        <p:nvSpPr>
          <p:cNvPr id="31" name="文本框 30"/>
          <p:cNvSpPr txBox="1"/>
          <p:nvPr/>
        </p:nvSpPr>
        <p:spPr>
          <a:xfrm>
            <a:off x="5998227" y="5616250"/>
            <a:ext cx="533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调整模拟速度，开始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停止日期模拟，日期重置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Elipse 2"/>
          <p:cNvSpPr/>
          <p:nvPr/>
        </p:nvSpPr>
        <p:spPr>
          <a:xfrm>
            <a:off x="491176" y="632347"/>
            <a:ext cx="1139602" cy="11140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2"/>
          <p:cNvSpPr/>
          <p:nvPr/>
        </p:nvSpPr>
        <p:spPr>
          <a:xfrm>
            <a:off x="2017264" y="633434"/>
            <a:ext cx="1139602" cy="11140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Elipse 2"/>
          <p:cNvSpPr/>
          <p:nvPr/>
        </p:nvSpPr>
        <p:spPr>
          <a:xfrm>
            <a:off x="3576661" y="633434"/>
            <a:ext cx="1139602" cy="11140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5"/>
          <p:cNvSpPr/>
          <p:nvPr/>
        </p:nvSpPr>
        <p:spPr>
          <a:xfrm>
            <a:off x="5897381" y="6224073"/>
            <a:ext cx="136328" cy="1363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Shape 20"/>
          <p:cNvSpPr/>
          <p:nvPr/>
        </p:nvSpPr>
        <p:spPr>
          <a:xfrm>
            <a:off x="5799289" y="6134816"/>
            <a:ext cx="273761" cy="268403"/>
          </a:xfrm>
          <a:prstGeom prst="ellipse">
            <a:avLst/>
          </a:prstGeom>
          <a:solidFill>
            <a:srgbClr val="FFC000">
              <a:alpha val="0"/>
            </a:srgbClr>
          </a:solidFill>
          <a:ln w="41275">
            <a:solidFill>
              <a:srgbClr val="FFC000"/>
            </a:solidFill>
            <a:prstDash val="solid"/>
          </a:ln>
        </p:spPr>
      </p:sp>
      <p:sp>
        <p:nvSpPr>
          <p:cNvPr id="38" name="文本框 37"/>
          <p:cNvSpPr txBox="1"/>
          <p:nvPr/>
        </p:nvSpPr>
        <p:spPr>
          <a:xfrm>
            <a:off x="6102371" y="6084351"/>
            <a:ext cx="499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菜单快捷功能，管理员添加，修改，删除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t="54095" r="16329" b="1446"/>
          <a:stretch>
            <a:fillRect/>
          </a:stretch>
        </p:blipFill>
        <p:spPr>
          <a:xfrm>
            <a:off x="2440688" y="4737711"/>
            <a:ext cx="3361999" cy="56770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10" y="3457961"/>
            <a:ext cx="5147689" cy="8142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t="50470" r="40547" b="-463"/>
          <a:stretch>
            <a:fillRect/>
          </a:stretch>
        </p:blipFill>
        <p:spPr>
          <a:xfrm>
            <a:off x="31021" y="4744931"/>
            <a:ext cx="2435431" cy="560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/>
          <p:cNvCxnSpPr/>
          <p:nvPr/>
        </p:nvCxnSpPr>
        <p:spPr>
          <a:xfrm>
            <a:off x="5922024" y="0"/>
            <a:ext cx="0" cy="6858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441993" y="2606070"/>
            <a:ext cx="398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solidFill>
                  <a:schemeClr val="bg1"/>
                </a:solidFill>
                <a:latin typeface="Oswald Medium" panose="00000600000000000000" pitchFamily="2" charset="77"/>
                <a:ea typeface="Roboto" panose="02000000000000000000" pitchFamily="2" charset="0"/>
                <a:cs typeface="Roboto" panose="02000000000000000000" pitchFamily="2" charset="0"/>
              </a:rPr>
              <a:t>读者界面</a:t>
            </a:r>
            <a:endParaRPr lang="es-ES" sz="5400" b="1" spc="300" dirty="0">
              <a:solidFill>
                <a:schemeClr val="bg1"/>
              </a:solidFill>
              <a:latin typeface="Oswald Medium" panose="00000600000000000000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5950874" y="1666037"/>
            <a:ext cx="136328" cy="1363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hape 20"/>
          <p:cNvSpPr/>
          <p:nvPr/>
        </p:nvSpPr>
        <p:spPr>
          <a:xfrm>
            <a:off x="5852782" y="1576780"/>
            <a:ext cx="273761" cy="268403"/>
          </a:xfrm>
          <a:prstGeom prst="ellipse">
            <a:avLst/>
          </a:prstGeom>
          <a:solidFill>
            <a:srgbClr val="FFC000">
              <a:alpha val="0"/>
            </a:srgbClr>
          </a:solidFill>
          <a:ln w="41275">
            <a:solidFill>
              <a:srgbClr val="FFC000"/>
            </a:solidFill>
            <a:prstDash val="solid"/>
          </a:ln>
        </p:spPr>
      </p:sp>
      <p:sp>
        <p:nvSpPr>
          <p:cNvPr id="17" name="Elipse 5"/>
          <p:cNvSpPr/>
          <p:nvPr/>
        </p:nvSpPr>
        <p:spPr>
          <a:xfrm>
            <a:off x="5944028" y="2888589"/>
            <a:ext cx="136328" cy="1363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Shape 20"/>
          <p:cNvSpPr/>
          <p:nvPr/>
        </p:nvSpPr>
        <p:spPr>
          <a:xfrm>
            <a:off x="5845936" y="2799332"/>
            <a:ext cx="273761" cy="268403"/>
          </a:xfrm>
          <a:prstGeom prst="ellipse">
            <a:avLst/>
          </a:prstGeom>
          <a:solidFill>
            <a:srgbClr val="FFC000">
              <a:alpha val="0"/>
            </a:srgbClr>
          </a:solidFill>
          <a:ln w="41275">
            <a:solidFill>
              <a:srgbClr val="FFC000"/>
            </a:solidFill>
            <a:prstDash val="solid"/>
          </a:ln>
        </p:spPr>
      </p:sp>
      <p:sp>
        <p:nvSpPr>
          <p:cNvPr id="3" name="文本框 2"/>
          <p:cNvSpPr txBox="1"/>
          <p:nvPr/>
        </p:nvSpPr>
        <p:spPr>
          <a:xfrm>
            <a:off x="6203989" y="1511095"/>
            <a:ext cx="24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个人信息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86668" y="2748867"/>
            <a:ext cx="24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图书预约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借阅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85294" y="4237874"/>
            <a:ext cx="24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接收通知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67994" y="3097648"/>
            <a:ext cx="525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读者可以搜索图书，若有余册未被借出则可预约，若无则加入预约排队列表；读者可进行图书的续借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Elipse 5"/>
          <p:cNvSpPr/>
          <p:nvPr/>
        </p:nvSpPr>
        <p:spPr>
          <a:xfrm>
            <a:off x="5950874" y="4354376"/>
            <a:ext cx="136328" cy="1363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Shape 20"/>
          <p:cNvSpPr/>
          <p:nvPr/>
        </p:nvSpPr>
        <p:spPr>
          <a:xfrm>
            <a:off x="5852782" y="4265119"/>
            <a:ext cx="273761" cy="268403"/>
          </a:xfrm>
          <a:prstGeom prst="ellipse">
            <a:avLst/>
          </a:prstGeom>
          <a:solidFill>
            <a:srgbClr val="FFC000">
              <a:alpha val="0"/>
            </a:srgbClr>
          </a:solidFill>
          <a:ln w="41275">
            <a:solidFill>
              <a:srgbClr val="FFC000"/>
            </a:solidFill>
            <a:prstDash val="solid"/>
          </a:ln>
        </p:spPr>
      </p:sp>
      <p:sp>
        <p:nvSpPr>
          <p:cNvPr id="11" name="文本框 10"/>
          <p:cNvSpPr txBox="1"/>
          <p:nvPr/>
        </p:nvSpPr>
        <p:spPr>
          <a:xfrm>
            <a:off x="6064040" y="4588892"/>
            <a:ext cx="5492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读者在余额不足或为负，借阅超期，预约到期时会接收通知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Elipse 2"/>
          <p:cNvSpPr/>
          <p:nvPr/>
        </p:nvSpPr>
        <p:spPr>
          <a:xfrm>
            <a:off x="458715" y="1127289"/>
            <a:ext cx="1139602" cy="11140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2"/>
          <p:cNvSpPr/>
          <p:nvPr/>
        </p:nvSpPr>
        <p:spPr>
          <a:xfrm>
            <a:off x="2046445" y="1122450"/>
            <a:ext cx="1139602" cy="11140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Elipse 2"/>
          <p:cNvSpPr/>
          <p:nvPr/>
        </p:nvSpPr>
        <p:spPr>
          <a:xfrm>
            <a:off x="3634175" y="1122450"/>
            <a:ext cx="1139602" cy="11140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文本框 8"/>
          <p:cNvSpPr txBox="1"/>
          <p:nvPr/>
        </p:nvSpPr>
        <p:spPr>
          <a:xfrm>
            <a:off x="6058561" y="1881710"/>
            <a:ext cx="40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查看信息，修改密码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999" y="4037346"/>
            <a:ext cx="4735976" cy="11978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20"/>
          <p:cNvSpPr/>
          <p:nvPr/>
        </p:nvSpPr>
        <p:spPr>
          <a:xfrm>
            <a:off x="0" y="0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redondeado 38"/>
          <p:cNvSpPr/>
          <p:nvPr/>
        </p:nvSpPr>
        <p:spPr>
          <a:xfrm>
            <a:off x="954157" y="1116194"/>
            <a:ext cx="10168649" cy="5483220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599" y="3276599"/>
            <a:ext cx="3229521" cy="322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2336" t="15557" r="4116" b="7455"/>
          <a:stretch>
            <a:fillRect/>
          </a:stretch>
        </p:blipFill>
        <p:spPr>
          <a:xfrm>
            <a:off x="1201309" y="1183396"/>
            <a:ext cx="9484579" cy="54246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2904" y="173377"/>
            <a:ext cx="3849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zh-CN" altLang="en-US" sz="4400" dirty="0">
                <a:solidFill>
                  <a:srgbClr val="FFC000"/>
                </a:solidFill>
                <a:highlight>
                  <a:srgbClr val="000000"/>
                </a:highlight>
              </a:rPr>
              <a:t>数据库设计 </a:t>
            </a:r>
            <a:endParaRPr lang="zh-CN" altLang="en-US" sz="44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/>
          <p:cNvCxnSpPr/>
          <p:nvPr/>
        </p:nvCxnSpPr>
        <p:spPr>
          <a:xfrm>
            <a:off x="1002622" y="17891"/>
            <a:ext cx="0" cy="684806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443;p8"/>
          <p:cNvSpPr txBox="1"/>
          <p:nvPr/>
        </p:nvSpPr>
        <p:spPr>
          <a:xfrm rot="16200000">
            <a:off x="-2403798" y="2875002"/>
            <a:ext cx="66816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200" b="1" spc="8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BookManage</a:t>
            </a:r>
            <a:endParaRPr sz="7200" spc="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728;p33"/>
          <p:cNvSpPr txBox="1"/>
          <p:nvPr/>
        </p:nvSpPr>
        <p:spPr>
          <a:xfrm>
            <a:off x="2293039" y="2852025"/>
            <a:ext cx="2414797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</a:rPr>
              <a:t>项目概述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Roboto" panose="02000000000000000000" pitchFamily="2" charset="0"/>
            </a:endParaRPr>
          </a:p>
        </p:txBody>
      </p:sp>
      <p:sp>
        <p:nvSpPr>
          <p:cNvPr id="4" name="Google Shape;1721;p33"/>
          <p:cNvSpPr/>
          <p:nvPr/>
        </p:nvSpPr>
        <p:spPr>
          <a:xfrm>
            <a:off x="1564275" y="1936430"/>
            <a:ext cx="1806277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01</a:t>
            </a:r>
            <a:endParaRPr sz="66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5" name="Google Shape;1728;p33"/>
          <p:cNvSpPr txBox="1"/>
          <p:nvPr/>
        </p:nvSpPr>
        <p:spPr>
          <a:xfrm>
            <a:off x="3837971" y="4836044"/>
            <a:ext cx="271621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软件开发前期准备与架构</a:t>
            </a:r>
            <a:endParaRPr lang="es-ES" sz="32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1721;p33"/>
          <p:cNvSpPr/>
          <p:nvPr/>
        </p:nvSpPr>
        <p:spPr>
          <a:xfrm>
            <a:off x="3884587" y="3405671"/>
            <a:ext cx="187213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02</a:t>
            </a:r>
            <a:endParaRPr sz="9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9" name="Google Shape;1728;p33"/>
          <p:cNvSpPr txBox="1"/>
          <p:nvPr/>
        </p:nvSpPr>
        <p:spPr>
          <a:xfrm>
            <a:off x="6454412" y="2640782"/>
            <a:ext cx="193606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功能与技术亮点与接口开发</a:t>
            </a:r>
            <a:endParaRPr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Google Shape;1721;p33"/>
          <p:cNvSpPr/>
          <p:nvPr/>
        </p:nvSpPr>
        <p:spPr>
          <a:xfrm>
            <a:off x="6454412" y="1698192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03</a:t>
            </a:r>
            <a:endParaRPr sz="6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11" name="Google Shape;1728;p33"/>
          <p:cNvSpPr txBox="1"/>
          <p:nvPr/>
        </p:nvSpPr>
        <p:spPr>
          <a:xfrm>
            <a:off x="8912862" y="4416188"/>
            <a:ext cx="1917216" cy="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  <a:sym typeface="Century Gothic" panose="020B0502020202020204"/>
              </a:rPr>
              <a:t>功能展示与</a:t>
            </a:r>
            <a:r>
              <a:rPr lang="zh-CN" altLang="en-US" sz="20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Roboto" panose="02000000000000000000" pitchFamily="2" charset="0"/>
                <a:sym typeface="Century Gothic" panose="020B0502020202020204"/>
              </a:rPr>
              <a:t>总结</a:t>
            </a:r>
            <a:endParaRPr lang="zh-CN" altLang="en-US" sz="2000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  <a:cs typeface="Roboto" panose="02000000000000000000" pitchFamily="2" charset="0"/>
              <a:sym typeface="Century Gothic" panose="020B0502020202020204"/>
            </a:endParaRPr>
          </a:p>
        </p:txBody>
      </p:sp>
      <p:sp>
        <p:nvSpPr>
          <p:cNvPr id="12" name="Google Shape;1721;p33"/>
          <p:cNvSpPr/>
          <p:nvPr/>
        </p:nvSpPr>
        <p:spPr>
          <a:xfrm>
            <a:off x="8898442" y="3446890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 panose="020B0502020202020204"/>
              </a:rPr>
              <a:t>04</a:t>
            </a:r>
            <a:endParaRPr sz="60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 panose="020B0502020202020204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779034" y="3429000"/>
            <a:ext cx="0" cy="342900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953663" y="17890"/>
            <a:ext cx="0" cy="342900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7243638" y="3429000"/>
            <a:ext cx="0" cy="342900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9644932" y="17890"/>
            <a:ext cx="0" cy="3429000"/>
          </a:xfrm>
          <a:prstGeom prst="line">
            <a:avLst/>
          </a:prstGeom>
          <a:ln w="127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03.151811023622,&quot;left&quot;:533.4260629921259,&quot;top&quot;:212.0448818897638,&quot;width&quot;:373.7738582677165}"/>
</p:tagLst>
</file>

<file path=ppt/tags/tag2.xml><?xml version="1.0" encoding="utf-8"?>
<p:tagLst xmlns:p="http://schemas.openxmlformats.org/presentationml/2006/main">
  <p:tag name="KSO_WM_DIAGRAM_VIRTUALLY_FRAME" val="{&quot;height&quot;:303.151811023622,&quot;left&quot;:533.4260629921259,&quot;top&quot;:212.0448818897638,&quot;width&quot;:373.7738582677165}"/>
</p:tagLst>
</file>

<file path=ppt/tags/tag3.xml><?xml version="1.0" encoding="utf-8"?>
<p:tagLst xmlns:p="http://schemas.openxmlformats.org/presentationml/2006/main">
  <p:tag name="KSO_WM_DIAGRAM_VIRTUALLY_FRAME" val="{&quot;height&quot;:303.151811023622,&quot;left&quot;:533.4260629921259,&quot;top&quot;:212.0448818897638,&quot;width&quot;:373.7738582677165}"/>
</p:tagLst>
</file>

<file path=ppt/tags/tag4.xml><?xml version="1.0" encoding="utf-8"?>
<p:tagLst xmlns:p="http://schemas.openxmlformats.org/presentationml/2006/main">
  <p:tag name="KSO_WM_DIAGRAM_VIRTUALLY_FRAME" val="{&quot;height&quot;:303.151811023622,&quot;left&quot;:533.4260629921259,&quot;top&quot;:212.0448818897638,&quot;width&quot;:373.7738582677165}"/>
</p:tagLst>
</file>

<file path=ppt/tags/tag5.xml><?xml version="1.0" encoding="utf-8"?>
<p:tagLst xmlns:p="http://schemas.openxmlformats.org/presentationml/2006/main">
  <p:tag name="KSO_WM_DIAGRAM_VIRTUALLY_FRAME" val="{&quot;height&quot;:303.151811023622,&quot;left&quot;:533.4260629921259,&quot;top&quot;:212.0448818897638,&quot;width&quot;:373.7738582677165}"/>
</p:tagLst>
</file>

<file path=ppt/tags/tag6.xml><?xml version="1.0" encoding="utf-8"?>
<p:tagLst xmlns:p="http://schemas.openxmlformats.org/presentationml/2006/main">
  <p:tag name="KSO_WM_DIAGRAM_VIRTUALLY_FRAME" val="{&quot;height&quot;:303.151811023622,&quot;left&quot;:533.4260629921259,&quot;top&quot;:212.0448818897638,&quot;width&quot;:373.7738582677165}"/>
</p:tagLst>
</file>

<file path=ppt/tags/tag7.xml><?xml version="1.0" encoding="utf-8"?>
<p:tagLst xmlns:p="http://schemas.openxmlformats.org/presentationml/2006/main">
  <p:tag name="KSO_WM_DIAGRAM_VIRTUALLY_FRAME" val="{&quot;height&quot;:303.151811023622,&quot;left&quot;:533.4260629921259,&quot;top&quot;:212.0448818897638,&quot;width&quot;:373.7738582677165}"/>
</p:tagLst>
</file>

<file path=ppt/theme/theme1.xml><?xml version="1.0" encoding="utf-8"?>
<a:theme xmlns:a="http://schemas.openxmlformats.org/drawingml/2006/main" name="Tema de Office">
  <a:themeElements>
    <a:clrScheme name="Personalizados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FDA7"/>
      </a:accent1>
      <a:accent2>
        <a:srgbClr val="2091FF"/>
      </a:accent2>
      <a:accent3>
        <a:srgbClr val="6645CF"/>
      </a:accent3>
      <a:accent4>
        <a:srgbClr val="FB4B5E"/>
      </a:accent4>
      <a:accent5>
        <a:srgbClr val="FFA84E"/>
      </a:accent5>
      <a:accent6>
        <a:srgbClr val="E251E8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2436</Words>
  <Application>WPS 演示</Application>
  <PresentationFormat>宽屏</PresentationFormat>
  <Paragraphs>368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8" baseType="lpstr">
      <vt:lpstr>Arial</vt:lpstr>
      <vt:lpstr>宋体</vt:lpstr>
      <vt:lpstr>Wingdings</vt:lpstr>
      <vt:lpstr>Roboto</vt:lpstr>
      <vt:lpstr>Consolas</vt:lpstr>
      <vt:lpstr>Oswald</vt:lpstr>
      <vt:lpstr>Bebas Kai</vt:lpstr>
      <vt:lpstr>Segoe Print</vt:lpstr>
      <vt:lpstr>Century Gothic</vt:lpstr>
      <vt:lpstr>Oswald Medium</vt:lpstr>
      <vt:lpstr>微软雅黑</vt:lpstr>
      <vt:lpstr>Arial Unicode MS</vt:lpstr>
      <vt:lpstr>Calibri</vt:lpstr>
      <vt:lpstr>-apple-system</vt:lpstr>
      <vt:lpstr>Noto Sans SC Black</vt:lpstr>
      <vt:lpstr>Bernard MT Condensed</vt:lpstr>
      <vt:lpstr>Times New Roman</vt:lpstr>
      <vt:lpstr>黑体</vt:lpstr>
      <vt:lpstr>Tema de Office</vt:lpstr>
      <vt:lpstr>高级图书管理系统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Infographics  Super Kit</dc:title>
  <dc:creator>Yolanda Tamayo</dc:creator>
  <cp:lastModifiedBy>嘟嘟哒嘟嘟哒</cp:lastModifiedBy>
  <cp:revision>363</cp:revision>
  <dcterms:created xsi:type="dcterms:W3CDTF">2020-05-04T08:49:00Z</dcterms:created>
  <dcterms:modified xsi:type="dcterms:W3CDTF">2025-07-08T09:50:33Z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476EDFA6F4ED4F71939C267D00DD37E6_12</vt:lpwstr>
  </property>
  <property fmtid="{D5CDD505-2E9C-101B-9397-08002B2CF9AE}" pid="3" name="KSOProductBuildVer">
    <vt:lpwstr>2052-12.1.0.21915</vt:lpwstr>
  </property>
</Properties>
</file>